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64" r:id="rId2"/>
    <p:sldId id="258" r:id="rId3"/>
    <p:sldId id="262" r:id="rId4"/>
    <p:sldId id="259" r:id="rId5"/>
    <p:sldId id="260" r:id="rId6"/>
    <p:sldId id="261" r:id="rId7"/>
    <p:sldId id="263" r:id="rId8"/>
    <p:sldId id="265" r:id="rId9"/>
    <p:sldId id="266" r:id="rId10"/>
    <p:sldId id="269" r:id="rId11"/>
    <p:sldId id="270"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2"/>
    <a:srgbClr val="00A3DB"/>
    <a:srgbClr val="FF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95" autoAdjust="0"/>
  </p:normalViewPr>
  <p:slideViewPr>
    <p:cSldViewPr snapToGrid="0">
      <p:cViewPr varScale="1">
        <p:scale>
          <a:sx n="111" d="100"/>
          <a:sy n="111" d="100"/>
        </p:scale>
        <p:origin x="534" y="10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B13C1-D089-4A83-A49C-15AD91DE6BA9}" type="datetimeFigureOut">
              <a:rPr lang="en-IE" smtClean="0"/>
              <a:t>09/03/2020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865E5-7252-45FD-88B7-4993DD1C988F}" type="slidenum">
              <a:rPr lang="en-IE" smtClean="0"/>
              <a:t>‹#›</a:t>
            </a:fld>
            <a:endParaRPr lang="en-IE"/>
          </a:p>
        </p:txBody>
      </p:sp>
    </p:spTree>
    <p:extLst>
      <p:ext uri="{BB962C8B-B14F-4D97-AF65-F5344CB8AC3E}">
        <p14:creationId xmlns:p14="http://schemas.microsoft.com/office/powerpoint/2010/main" val="339028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3</a:t>
            </a:fld>
            <a:endParaRPr lang="en-IE"/>
          </a:p>
        </p:txBody>
      </p:sp>
    </p:spTree>
    <p:extLst>
      <p:ext uri="{BB962C8B-B14F-4D97-AF65-F5344CB8AC3E}">
        <p14:creationId xmlns:p14="http://schemas.microsoft.com/office/powerpoint/2010/main" val="360618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5</a:t>
            </a:fld>
            <a:endParaRPr lang="en-IE"/>
          </a:p>
        </p:txBody>
      </p:sp>
    </p:spTree>
    <p:extLst>
      <p:ext uri="{BB962C8B-B14F-4D97-AF65-F5344CB8AC3E}">
        <p14:creationId xmlns:p14="http://schemas.microsoft.com/office/powerpoint/2010/main" val="241264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9</a:t>
            </a:fld>
            <a:endParaRPr lang="en-IE"/>
          </a:p>
        </p:txBody>
      </p:sp>
    </p:spTree>
    <p:extLst>
      <p:ext uri="{BB962C8B-B14F-4D97-AF65-F5344CB8AC3E}">
        <p14:creationId xmlns:p14="http://schemas.microsoft.com/office/powerpoint/2010/main" val="39982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10</a:t>
            </a:fld>
            <a:endParaRPr lang="en-IE"/>
          </a:p>
        </p:txBody>
      </p:sp>
    </p:spTree>
    <p:extLst>
      <p:ext uri="{BB962C8B-B14F-4D97-AF65-F5344CB8AC3E}">
        <p14:creationId xmlns:p14="http://schemas.microsoft.com/office/powerpoint/2010/main" val="318750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11</a:t>
            </a:fld>
            <a:endParaRPr lang="en-IE"/>
          </a:p>
        </p:txBody>
      </p:sp>
    </p:spTree>
    <p:extLst>
      <p:ext uri="{BB962C8B-B14F-4D97-AF65-F5344CB8AC3E}">
        <p14:creationId xmlns:p14="http://schemas.microsoft.com/office/powerpoint/2010/main" val="273931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1865E5-7252-45FD-88B7-4993DD1C988F}" type="slidenum">
              <a:rPr lang="en-IE" smtClean="0"/>
              <a:t>12</a:t>
            </a:fld>
            <a:endParaRPr lang="en-IE"/>
          </a:p>
        </p:txBody>
      </p:sp>
    </p:spTree>
    <p:extLst>
      <p:ext uri="{BB962C8B-B14F-4D97-AF65-F5344CB8AC3E}">
        <p14:creationId xmlns:p14="http://schemas.microsoft.com/office/powerpoint/2010/main" val="1516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5CF222-289B-46A5-BFDC-6931D1D34E30}" type="datetimeFigureOut">
              <a:rPr lang="en-IE" smtClean="0"/>
              <a:t>09/03/2020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13825250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5CF222-289B-46A5-BFDC-6931D1D34E30}" type="datetimeFigureOut">
              <a:rPr lang="en-IE" smtClean="0"/>
              <a:t>09/03/2020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1549296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5CF222-289B-46A5-BFDC-6931D1D34E30}" type="datetimeFigureOut">
              <a:rPr lang="en-IE" smtClean="0"/>
              <a:t>09/03/2020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3523957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ndard Slide">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6621405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5CF222-289B-46A5-BFDC-6931D1D34E30}" type="datetimeFigureOut">
              <a:rPr lang="en-IE" smtClean="0"/>
              <a:t>09/03/2020</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CEB1B2-2196-47DE-B1AA-2DAEAEC39AAC}" type="slidenum">
              <a:rPr lang="en-IE" smtClean="0"/>
              <a:t>‹#›</a:t>
            </a:fld>
            <a:endParaRPr lang="en-IE"/>
          </a:p>
        </p:txBody>
      </p:sp>
    </p:spTree>
    <p:extLst>
      <p:ext uri="{BB962C8B-B14F-4D97-AF65-F5344CB8AC3E}">
        <p14:creationId xmlns:p14="http://schemas.microsoft.com/office/powerpoint/2010/main" val="2734026492"/>
      </p:ext>
    </p:extLst>
  </p:cSld>
  <p:clrMap bg1="lt1" tx1="dk1" bg2="lt2" tx2="dk2" accent1="accent1" accent2="accent2" accent3="accent3" accent4="accent4" accent5="accent5" accent6="accent6" hlink="hlink" folHlink="folHlink"/>
  <p:sldLayoutIdLst>
    <p:sldLayoutId id="2147483692" r:id="rId1"/>
    <p:sldLayoutId id="2147483681" r:id="rId2"/>
    <p:sldLayoutId id="2147483678" r:id="rId3"/>
    <p:sldLayoutId id="2147483693" r:id="rId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KsGri7Gz-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435" y="226079"/>
            <a:ext cx="9595129" cy="1646302"/>
          </a:xfrm>
        </p:spPr>
        <p:txBody>
          <a:bodyPr/>
          <a:lstStyle/>
          <a:p>
            <a:pPr algn="ctr"/>
            <a:r>
              <a:rPr lang="en-IE" sz="3200" b="1" dirty="0" smtClean="0">
                <a:solidFill>
                  <a:srgbClr val="003782"/>
                </a:solidFill>
              </a:rPr>
              <a:t>IHBA/CIF Regional Seminars</a:t>
            </a:r>
            <a:endParaRPr lang="en-IE" sz="3200" b="1" dirty="0">
              <a:solidFill>
                <a:srgbClr val="003782"/>
              </a:solidFill>
            </a:endParaRPr>
          </a:p>
        </p:txBody>
      </p:sp>
      <p:sp>
        <p:nvSpPr>
          <p:cNvPr id="3" name="Subtitle 2"/>
          <p:cNvSpPr>
            <a:spLocks noGrp="1"/>
          </p:cNvSpPr>
          <p:nvPr>
            <p:ph type="subTitle" idx="1"/>
          </p:nvPr>
        </p:nvSpPr>
        <p:spPr>
          <a:xfrm>
            <a:off x="1118879" y="2903521"/>
            <a:ext cx="7766936" cy="788586"/>
          </a:xfrm>
        </p:spPr>
        <p:txBody>
          <a:bodyPr>
            <a:normAutofit/>
          </a:bodyPr>
          <a:lstStyle/>
          <a:p>
            <a:pPr algn="ctr"/>
            <a:r>
              <a:rPr lang="en-IE" sz="2400" b="1" dirty="0">
                <a:solidFill>
                  <a:srgbClr val="003782"/>
                </a:solidFill>
              </a:rPr>
              <a:t>Briefing on The Office of the Planning Regulator</a:t>
            </a:r>
          </a:p>
          <a:p>
            <a:pPr algn="l"/>
            <a:endParaRPr lang="en-IE" b="1" dirty="0">
              <a:solidFill>
                <a:srgbClr val="003782"/>
              </a:solidFill>
            </a:endParaRPr>
          </a:p>
        </p:txBody>
      </p:sp>
      <p:sp>
        <p:nvSpPr>
          <p:cNvPr id="4" name="Rectangle 3"/>
          <p:cNvSpPr/>
          <p:nvPr/>
        </p:nvSpPr>
        <p:spPr>
          <a:xfrm>
            <a:off x="1960488" y="4615934"/>
            <a:ext cx="6083717" cy="369332"/>
          </a:xfrm>
          <a:prstGeom prst="rect">
            <a:avLst/>
          </a:prstGeom>
        </p:spPr>
        <p:txBody>
          <a:bodyPr wrap="none">
            <a:spAutoFit/>
          </a:bodyPr>
          <a:lstStyle/>
          <a:p>
            <a:r>
              <a:rPr lang="en-IE" b="1" dirty="0">
                <a:solidFill>
                  <a:srgbClr val="003782"/>
                </a:solidFill>
              </a:rPr>
              <a:t>Niall Cussen: Chief Executive and Planning Regulator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4053" y="4951742"/>
            <a:ext cx="3152666" cy="1576333"/>
          </a:xfrm>
          <a:prstGeom prst="rect">
            <a:avLst/>
          </a:prstGeom>
        </p:spPr>
      </p:pic>
    </p:spTree>
    <p:extLst>
      <p:ext uri="{BB962C8B-B14F-4D97-AF65-F5344CB8AC3E}">
        <p14:creationId xmlns:p14="http://schemas.microsoft.com/office/powerpoint/2010/main" val="74037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717" y="293433"/>
            <a:ext cx="9316528" cy="584775"/>
          </a:xfrm>
          <a:prstGeom prst="rect">
            <a:avLst/>
          </a:prstGeom>
          <a:noFill/>
        </p:spPr>
        <p:txBody>
          <a:bodyPr wrap="square" rtlCol="0">
            <a:spAutoFit/>
          </a:bodyPr>
          <a:lstStyle/>
          <a:p>
            <a:r>
              <a:rPr lang="en-IE" sz="3200" b="1" dirty="0" smtClean="0">
                <a:solidFill>
                  <a:srgbClr val="003782"/>
                </a:solidFill>
              </a:rPr>
              <a:t>OPR plan-making recommendations ensure… </a:t>
            </a:r>
            <a:endParaRPr lang="en-IE" sz="3200" b="1" dirty="0">
              <a:solidFill>
                <a:srgbClr val="003782"/>
              </a:solidFill>
            </a:endParaRPr>
          </a:p>
        </p:txBody>
      </p:sp>
      <p:sp>
        <p:nvSpPr>
          <p:cNvPr id="13" name="TextBox 12"/>
          <p:cNvSpPr txBox="1"/>
          <p:nvPr/>
        </p:nvSpPr>
        <p:spPr>
          <a:xfrm>
            <a:off x="-241539" y="3567332"/>
            <a:ext cx="2898474" cy="707886"/>
          </a:xfrm>
          <a:prstGeom prst="rect">
            <a:avLst/>
          </a:prstGeom>
          <a:noFill/>
        </p:spPr>
        <p:txBody>
          <a:bodyPr wrap="square" rtlCol="0">
            <a:spAutoFit/>
          </a:bodyPr>
          <a:lstStyle/>
          <a:p>
            <a:pPr algn="ctr"/>
            <a:r>
              <a:rPr lang="en-IE" sz="2000" b="1" dirty="0" smtClean="0">
                <a:solidFill>
                  <a:srgbClr val="003782"/>
                </a:solidFill>
              </a:rPr>
              <a:t>Best practice </a:t>
            </a:r>
          </a:p>
          <a:p>
            <a:pPr algn="ctr"/>
            <a:r>
              <a:rPr lang="en-IE" sz="2000" b="1" dirty="0" smtClean="0">
                <a:solidFill>
                  <a:srgbClr val="003782"/>
                </a:solidFill>
              </a:rPr>
              <a:t>followed</a:t>
            </a:r>
            <a:endParaRPr lang="en-IE" sz="2000" b="1" dirty="0">
              <a:solidFill>
                <a:srgbClr val="003782"/>
              </a:solidFill>
            </a:endParaRPr>
          </a:p>
        </p:txBody>
      </p:sp>
      <p:sp>
        <p:nvSpPr>
          <p:cNvPr id="8" name="Oval Callout 7"/>
          <p:cNvSpPr/>
          <p:nvPr/>
        </p:nvSpPr>
        <p:spPr>
          <a:xfrm>
            <a:off x="2967486" y="2558237"/>
            <a:ext cx="7082287" cy="2410577"/>
          </a:xfrm>
          <a:prstGeom prst="wedgeEllipseCallout">
            <a:avLst>
              <a:gd name="adj1" fmla="val -53165"/>
              <a:gd name="adj2" fmla="val 40818"/>
            </a:avLst>
          </a:prstGeom>
          <a:noFill/>
          <a:ln w="38100">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50"/>
              </a:lnSpc>
              <a:spcAft>
                <a:spcPts val="1500"/>
              </a:spcAft>
            </a:pPr>
            <a:endParaRPr lang="en-IE" sz="1400" b="1" dirty="0">
              <a:solidFill>
                <a:srgbClr val="00378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066265" y="2794029"/>
            <a:ext cx="5483524" cy="1938992"/>
          </a:xfrm>
          <a:prstGeom prst="rect">
            <a:avLst/>
          </a:prstGeom>
        </p:spPr>
        <p:txBody>
          <a:bodyPr wrap="square">
            <a:spAutoFit/>
          </a:bodyPr>
          <a:lstStyle/>
          <a:p>
            <a:r>
              <a:rPr lang="en-US" sz="1500" i="1" dirty="0">
                <a:solidFill>
                  <a:srgbClr val="003782"/>
                </a:solidFill>
              </a:rPr>
              <a:t>The </a:t>
            </a:r>
            <a:r>
              <a:rPr lang="en-US" sz="1500" i="1" dirty="0" smtClean="0">
                <a:solidFill>
                  <a:srgbClr val="003782"/>
                </a:solidFill>
              </a:rPr>
              <a:t>OPR </a:t>
            </a:r>
            <a:r>
              <a:rPr lang="en-US" sz="1500" i="1" dirty="0">
                <a:solidFill>
                  <a:srgbClr val="003782"/>
                </a:solidFill>
              </a:rPr>
              <a:t>recommends that your authority includes </a:t>
            </a:r>
            <a:endParaRPr lang="en-US" sz="1500" i="1" dirty="0" smtClean="0">
              <a:solidFill>
                <a:srgbClr val="003782"/>
              </a:solidFill>
            </a:endParaRPr>
          </a:p>
          <a:p>
            <a:r>
              <a:rPr lang="en-US" sz="1500" i="1" dirty="0" smtClean="0">
                <a:solidFill>
                  <a:srgbClr val="003782"/>
                </a:solidFill>
              </a:rPr>
              <a:t>objectives </a:t>
            </a:r>
            <a:r>
              <a:rPr lang="en-US" sz="1500" i="1" dirty="0">
                <a:solidFill>
                  <a:srgbClr val="003782"/>
                </a:solidFill>
              </a:rPr>
              <a:t>for appropriate phased development of </a:t>
            </a:r>
            <a:r>
              <a:rPr lang="en-US" sz="1500" i="1" dirty="0" smtClean="0">
                <a:solidFill>
                  <a:srgbClr val="003782"/>
                </a:solidFill>
              </a:rPr>
              <a:t>new or future </a:t>
            </a:r>
            <a:r>
              <a:rPr lang="en-US" sz="1500" i="1" dirty="0">
                <a:solidFill>
                  <a:srgbClr val="003782"/>
                </a:solidFill>
              </a:rPr>
              <a:t>development areas, with the areas located </a:t>
            </a:r>
            <a:r>
              <a:rPr lang="en-US" sz="1500" i="1" dirty="0" smtClean="0">
                <a:solidFill>
                  <a:srgbClr val="003782"/>
                </a:solidFill>
              </a:rPr>
              <a:t>closest </a:t>
            </a:r>
            <a:r>
              <a:rPr lang="en-US" sz="1500" i="1" dirty="0">
                <a:solidFill>
                  <a:srgbClr val="003782"/>
                </a:solidFill>
              </a:rPr>
              <a:t>to the town </a:t>
            </a:r>
            <a:r>
              <a:rPr lang="en-US" sz="1500" i="1" dirty="0" err="1">
                <a:solidFill>
                  <a:srgbClr val="003782"/>
                </a:solidFill>
              </a:rPr>
              <a:t>centre</a:t>
            </a:r>
            <a:r>
              <a:rPr lang="en-US" sz="1500" i="1" dirty="0">
                <a:solidFill>
                  <a:srgbClr val="003782"/>
                </a:solidFill>
              </a:rPr>
              <a:t> and or with infrastructure </a:t>
            </a:r>
            <a:r>
              <a:rPr lang="en-US" sz="1500" i="1" dirty="0" smtClean="0">
                <a:solidFill>
                  <a:srgbClr val="003782"/>
                </a:solidFill>
              </a:rPr>
              <a:t>capacity </a:t>
            </a:r>
            <a:r>
              <a:rPr lang="en-US" sz="1500" i="1" dirty="0">
                <a:solidFill>
                  <a:srgbClr val="003782"/>
                </a:solidFill>
              </a:rPr>
              <a:t>identified for the first phases, and areas that will </a:t>
            </a:r>
            <a:r>
              <a:rPr lang="en-US" sz="1500" i="1" dirty="0" smtClean="0">
                <a:solidFill>
                  <a:srgbClr val="003782"/>
                </a:solidFill>
              </a:rPr>
              <a:t>require </a:t>
            </a:r>
            <a:r>
              <a:rPr lang="en-US" sz="1500" i="1" dirty="0">
                <a:solidFill>
                  <a:srgbClr val="003782"/>
                </a:solidFill>
              </a:rPr>
              <a:t>the resolution </a:t>
            </a:r>
            <a:r>
              <a:rPr lang="en-US" sz="1500" i="1" dirty="0" smtClean="0">
                <a:solidFill>
                  <a:srgbClr val="003782"/>
                </a:solidFill>
              </a:rPr>
              <a:t>of particular </a:t>
            </a:r>
            <a:r>
              <a:rPr lang="en-US" sz="1500" i="1" dirty="0">
                <a:solidFill>
                  <a:srgbClr val="003782"/>
                </a:solidFill>
              </a:rPr>
              <a:t>infrastructural </a:t>
            </a:r>
            <a:r>
              <a:rPr lang="en-US" sz="1500" i="1" dirty="0" smtClean="0">
                <a:solidFill>
                  <a:srgbClr val="003782"/>
                </a:solidFill>
              </a:rPr>
              <a:t>constraints </a:t>
            </a:r>
            <a:r>
              <a:rPr lang="en-US" sz="1500" i="1" dirty="0">
                <a:solidFill>
                  <a:srgbClr val="003782"/>
                </a:solidFill>
              </a:rPr>
              <a:t>identified for development phases in the </a:t>
            </a:r>
            <a:r>
              <a:rPr lang="en-US" sz="1500" i="1" dirty="0" smtClean="0">
                <a:solidFill>
                  <a:srgbClr val="003782"/>
                </a:solidFill>
              </a:rPr>
              <a:t>medium </a:t>
            </a:r>
            <a:r>
              <a:rPr lang="en-US" sz="1500" i="1" dirty="0">
                <a:solidFill>
                  <a:srgbClr val="003782"/>
                </a:solidFill>
              </a:rPr>
              <a:t>or longer </a:t>
            </a:r>
            <a:r>
              <a:rPr lang="en-US" sz="1500" i="1" dirty="0" smtClean="0">
                <a:solidFill>
                  <a:srgbClr val="003782"/>
                </a:solidFill>
              </a:rPr>
              <a:t>term</a:t>
            </a:r>
          </a:p>
          <a:p>
            <a:r>
              <a:rPr lang="en-US" sz="1400" b="1" i="1" dirty="0" smtClean="0">
                <a:solidFill>
                  <a:srgbClr val="003782"/>
                </a:solidFill>
              </a:rPr>
              <a:t>Draft </a:t>
            </a:r>
            <a:r>
              <a:rPr lang="en-US" sz="1400" b="1" i="1" dirty="0" err="1" smtClean="0">
                <a:solidFill>
                  <a:srgbClr val="003782"/>
                </a:solidFill>
              </a:rPr>
              <a:t>Leixlip</a:t>
            </a:r>
            <a:r>
              <a:rPr lang="en-US" sz="1400" b="1" i="1" dirty="0" smtClean="0">
                <a:solidFill>
                  <a:srgbClr val="003782"/>
                </a:solidFill>
              </a:rPr>
              <a:t> Local Area Plan 2020-2026</a:t>
            </a:r>
          </a:p>
        </p:txBody>
      </p:sp>
    </p:spTree>
    <p:extLst>
      <p:ext uri="{BB962C8B-B14F-4D97-AF65-F5344CB8AC3E}">
        <p14:creationId xmlns:p14="http://schemas.microsoft.com/office/powerpoint/2010/main" val="4255814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6520" y="2806142"/>
            <a:ext cx="2668437" cy="707886"/>
          </a:xfrm>
          <a:prstGeom prst="rect">
            <a:avLst/>
          </a:prstGeom>
          <a:noFill/>
        </p:spPr>
        <p:txBody>
          <a:bodyPr wrap="square" rtlCol="0">
            <a:spAutoFit/>
          </a:bodyPr>
          <a:lstStyle/>
          <a:p>
            <a:pPr algn="ctr"/>
            <a:r>
              <a:rPr lang="en-IE" sz="2000" b="1" dirty="0" smtClean="0">
                <a:solidFill>
                  <a:srgbClr val="003782"/>
                </a:solidFill>
              </a:rPr>
              <a:t>Consistency with guidelines</a:t>
            </a:r>
            <a:endParaRPr lang="en-IE" sz="2000" b="1" dirty="0">
              <a:solidFill>
                <a:srgbClr val="003782"/>
              </a:solidFill>
            </a:endParaRPr>
          </a:p>
        </p:txBody>
      </p:sp>
      <p:grpSp>
        <p:nvGrpSpPr>
          <p:cNvPr id="6" name="Group 5"/>
          <p:cNvGrpSpPr/>
          <p:nvPr/>
        </p:nvGrpSpPr>
        <p:grpSpPr>
          <a:xfrm>
            <a:off x="3088257" y="491706"/>
            <a:ext cx="6021237" cy="2202293"/>
            <a:chOff x="3165894" y="1247080"/>
            <a:chExt cx="5796951" cy="2059394"/>
          </a:xfrm>
        </p:grpSpPr>
        <p:sp>
          <p:nvSpPr>
            <p:cNvPr id="20" name="Oval Callout 19"/>
            <p:cNvSpPr/>
            <p:nvPr/>
          </p:nvSpPr>
          <p:spPr>
            <a:xfrm>
              <a:off x="3165894" y="1247080"/>
              <a:ext cx="5796951" cy="2059394"/>
            </a:xfrm>
            <a:prstGeom prst="wedgeEllipseCallout">
              <a:avLst>
                <a:gd name="adj1" fmla="val -53165"/>
                <a:gd name="adj2" fmla="val 40818"/>
              </a:avLst>
            </a:prstGeom>
            <a:noFill/>
            <a:ln w="38100">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600" i="1" dirty="0">
                <a:solidFill>
                  <a:srgbClr val="003782"/>
                </a:solidFill>
              </a:endParaRPr>
            </a:p>
          </p:txBody>
        </p:sp>
        <p:sp>
          <p:nvSpPr>
            <p:cNvPr id="4" name="Rectangle 3"/>
            <p:cNvSpPr/>
            <p:nvPr/>
          </p:nvSpPr>
          <p:spPr>
            <a:xfrm>
              <a:off x="4080293" y="1610182"/>
              <a:ext cx="4554748" cy="1292662"/>
            </a:xfrm>
            <a:prstGeom prst="rect">
              <a:avLst/>
            </a:prstGeom>
          </p:spPr>
          <p:txBody>
            <a:bodyPr wrap="square">
              <a:spAutoFit/>
            </a:bodyPr>
            <a:lstStyle/>
            <a:p>
              <a:r>
                <a:rPr lang="en-IE" sz="1600" i="1" dirty="0">
                  <a:solidFill>
                    <a:srgbClr val="003782"/>
                  </a:solidFill>
                </a:rPr>
                <a:t>The OPR pointed out that a sequential approach to the zoning of lands was required under </a:t>
              </a:r>
              <a:r>
                <a:rPr lang="en-US" sz="1600" i="1" dirty="0">
                  <a:solidFill>
                    <a:srgbClr val="003782"/>
                  </a:solidFill>
                </a:rPr>
                <a:t>Planning </a:t>
              </a:r>
              <a:r>
                <a:rPr lang="en-US" sz="1600" i="1" dirty="0" smtClean="0">
                  <a:solidFill>
                    <a:srgbClr val="003782"/>
                  </a:solidFill>
                </a:rPr>
                <a:t>Guideline Planning </a:t>
              </a:r>
              <a:r>
                <a:rPr lang="en-US" sz="1600" i="1" dirty="0">
                  <a:solidFill>
                    <a:srgbClr val="003782"/>
                  </a:solidFill>
                </a:rPr>
                <a:t>Authorities on the Preparation of Development </a:t>
              </a:r>
              <a:r>
                <a:rPr lang="en-US" sz="1600" i="1" dirty="0" smtClean="0">
                  <a:solidFill>
                    <a:srgbClr val="003782"/>
                  </a:solidFill>
                </a:rPr>
                <a:t>Plans</a:t>
              </a:r>
              <a:r>
                <a:rPr lang="en-IE" sz="1600" i="1" dirty="0" smtClean="0">
                  <a:solidFill>
                    <a:srgbClr val="003782"/>
                  </a:solidFill>
                </a:rPr>
                <a:t>, 2007</a:t>
              </a:r>
              <a:endParaRPr lang="en-IE" sz="1400" b="1" i="1" dirty="0" smtClean="0">
                <a:solidFill>
                  <a:srgbClr val="003782"/>
                </a:solidFill>
              </a:endParaRPr>
            </a:p>
            <a:p>
              <a:r>
                <a:rPr lang="en-IE" sz="1400" b="1" dirty="0" smtClean="0">
                  <a:solidFill>
                    <a:srgbClr val="003782"/>
                  </a:solidFill>
                </a:rPr>
                <a:t>Draft </a:t>
              </a:r>
              <a:r>
                <a:rPr lang="en-IE" sz="1400" b="1" dirty="0" err="1">
                  <a:solidFill>
                    <a:srgbClr val="003782"/>
                  </a:solidFill>
                </a:rPr>
                <a:t>Listowel</a:t>
              </a:r>
              <a:r>
                <a:rPr lang="en-IE" sz="1400" b="1" dirty="0">
                  <a:solidFill>
                    <a:srgbClr val="003782"/>
                  </a:solidFill>
                </a:rPr>
                <a:t> Municipal Local Area Plan 2019-2025</a:t>
              </a:r>
            </a:p>
          </p:txBody>
        </p:sp>
      </p:grpSp>
      <p:grpSp>
        <p:nvGrpSpPr>
          <p:cNvPr id="8" name="Group 7"/>
          <p:cNvGrpSpPr/>
          <p:nvPr/>
        </p:nvGrpSpPr>
        <p:grpSpPr>
          <a:xfrm>
            <a:off x="2898476" y="3403683"/>
            <a:ext cx="6305909" cy="2393267"/>
            <a:chOff x="3088257" y="3757366"/>
            <a:chExt cx="6305909" cy="2393267"/>
          </a:xfrm>
        </p:grpSpPr>
        <p:sp>
          <p:nvSpPr>
            <p:cNvPr id="7" name="Oval Callout 6"/>
            <p:cNvSpPr/>
            <p:nvPr/>
          </p:nvSpPr>
          <p:spPr>
            <a:xfrm>
              <a:off x="3088257" y="3757366"/>
              <a:ext cx="6305909" cy="2393267"/>
            </a:xfrm>
            <a:prstGeom prst="wedgeEllipseCallout">
              <a:avLst>
                <a:gd name="adj1" fmla="val -53165"/>
                <a:gd name="adj2" fmla="val 40818"/>
              </a:avLst>
            </a:prstGeom>
            <a:noFill/>
            <a:ln w="38100">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600" i="1" dirty="0">
                <a:solidFill>
                  <a:srgbClr val="003782"/>
                </a:solidFill>
              </a:endParaRPr>
            </a:p>
          </p:txBody>
        </p:sp>
        <p:sp>
          <p:nvSpPr>
            <p:cNvPr id="5" name="Rectangle 4"/>
            <p:cNvSpPr/>
            <p:nvPr/>
          </p:nvSpPr>
          <p:spPr>
            <a:xfrm>
              <a:off x="3786996" y="4186128"/>
              <a:ext cx="5443267" cy="1538883"/>
            </a:xfrm>
            <a:prstGeom prst="rect">
              <a:avLst/>
            </a:prstGeom>
          </p:spPr>
          <p:txBody>
            <a:bodyPr wrap="square">
              <a:spAutoFit/>
            </a:bodyPr>
            <a:lstStyle/>
            <a:p>
              <a:r>
                <a:rPr lang="en-US" sz="1600" i="1" dirty="0">
                  <a:solidFill>
                    <a:srgbClr val="003782"/>
                  </a:solidFill>
                </a:rPr>
                <a:t>The </a:t>
              </a:r>
              <a:r>
                <a:rPr lang="en-US" sz="1600" i="1" dirty="0" smtClean="0">
                  <a:solidFill>
                    <a:srgbClr val="003782"/>
                  </a:solidFill>
                </a:rPr>
                <a:t>OPR </a:t>
              </a:r>
              <a:r>
                <a:rPr lang="en-US" sz="1600" i="1" dirty="0">
                  <a:solidFill>
                    <a:srgbClr val="003782"/>
                  </a:solidFill>
                </a:rPr>
                <a:t>recommends that the planning authority comprehensively demonstrate that the Draft LAP complies with the requirements of the Spatial Planning and National Roads Guidelines (2012) and in particular the requirement of section 2.4 </a:t>
              </a:r>
              <a:r>
                <a:rPr lang="en-US" sz="1600" i="1" dirty="0" smtClean="0">
                  <a:solidFill>
                    <a:srgbClr val="003782"/>
                  </a:solidFill>
                </a:rPr>
                <a:t>for detailed </a:t>
              </a:r>
              <a:r>
                <a:rPr lang="en-US" sz="1600" i="1" dirty="0">
                  <a:solidFill>
                    <a:srgbClr val="003782"/>
                  </a:solidFill>
                </a:rPr>
                <a:t>transport </a:t>
              </a:r>
              <a:r>
                <a:rPr lang="en-US" sz="1600" i="1" dirty="0" smtClean="0">
                  <a:solidFill>
                    <a:srgbClr val="003782"/>
                  </a:solidFill>
                </a:rPr>
                <a:t>modelling/analysis.</a:t>
              </a:r>
              <a:r>
                <a:rPr lang="en-US" sz="1600" dirty="0"/>
                <a:t> </a:t>
              </a:r>
              <a:endParaRPr lang="en-US" sz="1600" dirty="0" smtClean="0"/>
            </a:p>
            <a:p>
              <a:r>
                <a:rPr lang="en-US" sz="1400" b="1" dirty="0" smtClean="0">
                  <a:solidFill>
                    <a:srgbClr val="003782"/>
                  </a:solidFill>
                </a:rPr>
                <a:t>Draft Naas local area plan 2019-2023</a:t>
              </a:r>
            </a:p>
          </p:txBody>
        </p:sp>
      </p:grpSp>
    </p:spTree>
    <p:extLst>
      <p:ext uri="{BB962C8B-B14F-4D97-AF65-F5344CB8AC3E}">
        <p14:creationId xmlns:p14="http://schemas.microsoft.com/office/powerpoint/2010/main" val="1813246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912" y="2984739"/>
            <a:ext cx="2087593" cy="707886"/>
          </a:xfrm>
          <a:prstGeom prst="rect">
            <a:avLst/>
          </a:prstGeom>
          <a:noFill/>
        </p:spPr>
        <p:txBody>
          <a:bodyPr wrap="square" rtlCol="0">
            <a:spAutoFit/>
          </a:bodyPr>
          <a:lstStyle/>
          <a:p>
            <a:pPr algn="ctr"/>
            <a:r>
              <a:rPr lang="en-IE" sz="2000" b="1" dirty="0" smtClean="0">
                <a:solidFill>
                  <a:srgbClr val="003782"/>
                </a:solidFill>
              </a:rPr>
              <a:t>Good planning</a:t>
            </a:r>
          </a:p>
          <a:p>
            <a:pPr algn="ctr"/>
            <a:r>
              <a:rPr lang="en-IE" sz="2000" b="1" dirty="0">
                <a:solidFill>
                  <a:srgbClr val="003782"/>
                </a:solidFill>
              </a:rPr>
              <a:t>r</a:t>
            </a:r>
            <a:r>
              <a:rPr lang="en-IE" sz="2000" b="1" dirty="0" smtClean="0">
                <a:solidFill>
                  <a:srgbClr val="003782"/>
                </a:solidFill>
              </a:rPr>
              <a:t>ecognised </a:t>
            </a:r>
            <a:endParaRPr lang="en-IE" sz="2000" b="1" dirty="0">
              <a:solidFill>
                <a:srgbClr val="003782"/>
              </a:solidFill>
            </a:endParaRPr>
          </a:p>
        </p:txBody>
      </p:sp>
      <p:grpSp>
        <p:nvGrpSpPr>
          <p:cNvPr id="21" name="Group 20"/>
          <p:cNvGrpSpPr/>
          <p:nvPr/>
        </p:nvGrpSpPr>
        <p:grpSpPr>
          <a:xfrm>
            <a:off x="3131389" y="414067"/>
            <a:ext cx="5676182" cy="2363638"/>
            <a:chOff x="3226279" y="1138687"/>
            <a:chExt cx="5676182" cy="2363638"/>
          </a:xfrm>
        </p:grpSpPr>
        <p:sp>
          <p:nvSpPr>
            <p:cNvPr id="20" name="Oval Callout 19"/>
            <p:cNvSpPr/>
            <p:nvPr/>
          </p:nvSpPr>
          <p:spPr>
            <a:xfrm>
              <a:off x="3226279" y="1138687"/>
              <a:ext cx="5676182" cy="2363638"/>
            </a:xfrm>
            <a:prstGeom prst="wedgeEllipseCallout">
              <a:avLst>
                <a:gd name="adj1" fmla="val -53165"/>
                <a:gd name="adj2" fmla="val 40818"/>
              </a:avLst>
            </a:prstGeom>
            <a:noFill/>
            <a:ln w="38100">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600" i="1" dirty="0">
                <a:solidFill>
                  <a:srgbClr val="003782"/>
                </a:solidFill>
              </a:endParaRPr>
            </a:p>
          </p:txBody>
        </p:sp>
        <p:sp>
          <p:nvSpPr>
            <p:cNvPr id="15" name="Rectangle 14"/>
            <p:cNvSpPr/>
            <p:nvPr/>
          </p:nvSpPr>
          <p:spPr>
            <a:xfrm>
              <a:off x="4100421" y="1426502"/>
              <a:ext cx="4336212" cy="1754326"/>
            </a:xfrm>
            <a:prstGeom prst="rect">
              <a:avLst/>
            </a:prstGeom>
          </p:spPr>
          <p:txBody>
            <a:bodyPr wrap="square">
              <a:spAutoFit/>
            </a:bodyPr>
            <a:lstStyle/>
            <a:p>
              <a:r>
                <a:rPr lang="en-US" sz="1600" i="1" dirty="0">
                  <a:solidFill>
                    <a:srgbClr val="003782"/>
                  </a:solidFill>
                </a:rPr>
                <a:t>The </a:t>
              </a:r>
              <a:r>
                <a:rPr lang="en-US" sz="1600" i="1" dirty="0" smtClean="0">
                  <a:solidFill>
                    <a:srgbClr val="003782"/>
                  </a:solidFill>
                </a:rPr>
                <a:t>OPR </a:t>
              </a:r>
              <a:r>
                <a:rPr lang="en-US" sz="1600" i="1" dirty="0">
                  <a:solidFill>
                    <a:srgbClr val="003782"/>
                  </a:solidFill>
                </a:rPr>
                <a:t>commends the council for the strong emphasis </a:t>
              </a:r>
              <a:r>
                <a:rPr lang="en-US" sz="1600" i="1" dirty="0" smtClean="0">
                  <a:solidFill>
                    <a:srgbClr val="003782"/>
                  </a:solidFill>
                </a:rPr>
                <a:t>on </a:t>
              </a:r>
              <a:r>
                <a:rPr lang="en-US" sz="1600" i="1" dirty="0">
                  <a:solidFill>
                    <a:srgbClr val="003782"/>
                  </a:solidFill>
                </a:rPr>
                <a:t>the need to tackle climate change, support green infrastructure and biodiversity and for its achievements in these areas. </a:t>
              </a:r>
              <a:endParaRPr lang="en-US" sz="1600" i="1" dirty="0" smtClean="0">
                <a:solidFill>
                  <a:srgbClr val="003782"/>
                </a:solidFill>
              </a:endParaRPr>
            </a:p>
            <a:p>
              <a:r>
                <a:rPr lang="en-US" sz="1400" b="1" dirty="0">
                  <a:solidFill>
                    <a:srgbClr val="003782"/>
                  </a:solidFill>
                </a:rPr>
                <a:t>Issues Paper for the Dun Laoghaire </a:t>
              </a:r>
              <a:r>
                <a:rPr lang="en-US" sz="1400" b="1" dirty="0" err="1">
                  <a:solidFill>
                    <a:srgbClr val="003782"/>
                  </a:solidFill>
                </a:rPr>
                <a:t>Rathdown</a:t>
              </a:r>
              <a:r>
                <a:rPr lang="en-US" sz="1400" b="1" dirty="0">
                  <a:solidFill>
                    <a:srgbClr val="003782"/>
                  </a:solidFill>
                </a:rPr>
                <a:t> County Development Plan 2022 – 2028 </a:t>
              </a:r>
              <a:endParaRPr lang="en-IE" sz="1400" b="1" i="1" dirty="0">
                <a:solidFill>
                  <a:srgbClr val="003782"/>
                </a:solidFill>
              </a:endParaRPr>
            </a:p>
          </p:txBody>
        </p:sp>
      </p:grpSp>
      <p:grpSp>
        <p:nvGrpSpPr>
          <p:cNvPr id="22" name="Group 21"/>
          <p:cNvGrpSpPr/>
          <p:nvPr/>
        </p:nvGrpSpPr>
        <p:grpSpPr>
          <a:xfrm>
            <a:off x="2579299" y="3425206"/>
            <a:ext cx="6521569" cy="2682296"/>
            <a:chOff x="2622431" y="3692625"/>
            <a:chExt cx="6521569" cy="2682296"/>
          </a:xfrm>
        </p:grpSpPr>
        <p:sp>
          <p:nvSpPr>
            <p:cNvPr id="23" name="Oval Callout 22"/>
            <p:cNvSpPr/>
            <p:nvPr/>
          </p:nvSpPr>
          <p:spPr>
            <a:xfrm>
              <a:off x="2622431" y="3692625"/>
              <a:ext cx="6521569" cy="2682296"/>
            </a:xfrm>
            <a:prstGeom prst="wedgeEllipseCallout">
              <a:avLst>
                <a:gd name="adj1" fmla="val -53165"/>
                <a:gd name="adj2" fmla="val 40818"/>
              </a:avLst>
            </a:prstGeom>
            <a:noFill/>
            <a:ln w="38100">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600" i="1" dirty="0">
                <a:solidFill>
                  <a:srgbClr val="003782"/>
                </a:solidFill>
              </a:endParaRPr>
            </a:p>
          </p:txBody>
        </p:sp>
        <p:sp>
          <p:nvSpPr>
            <p:cNvPr id="18" name="Rectangle 17"/>
            <p:cNvSpPr/>
            <p:nvPr/>
          </p:nvSpPr>
          <p:spPr>
            <a:xfrm>
              <a:off x="3441940" y="4166560"/>
              <a:ext cx="5495027" cy="1923604"/>
            </a:xfrm>
            <a:prstGeom prst="rect">
              <a:avLst/>
            </a:prstGeom>
          </p:spPr>
          <p:txBody>
            <a:bodyPr wrap="square">
              <a:spAutoFit/>
            </a:bodyPr>
            <a:lstStyle/>
            <a:p>
              <a:r>
                <a:rPr lang="en-US" sz="1500" i="1" dirty="0" smtClean="0">
                  <a:solidFill>
                    <a:srgbClr val="003782"/>
                  </a:solidFill>
                </a:rPr>
                <a:t>The OPR would </a:t>
              </a:r>
              <a:r>
                <a:rPr lang="en-US" sz="1500" i="1" dirty="0">
                  <a:solidFill>
                    <a:srgbClr val="003782"/>
                  </a:solidFill>
                </a:rPr>
                <a:t>be supportive of the regeneration of this </a:t>
              </a:r>
              <a:r>
                <a:rPr lang="en-US" sz="1500" i="1" dirty="0" smtClean="0">
                  <a:solidFill>
                    <a:srgbClr val="003782"/>
                  </a:solidFill>
                </a:rPr>
                <a:t>brownfield </a:t>
              </a:r>
              <a:r>
                <a:rPr lang="en-US" sz="1500" i="1" dirty="0">
                  <a:solidFill>
                    <a:srgbClr val="003782"/>
                  </a:solidFill>
                </a:rPr>
                <a:t>site which would accommodate new </a:t>
              </a:r>
              <a:r>
                <a:rPr lang="en-US" sz="1500" i="1" dirty="0" smtClean="0">
                  <a:solidFill>
                    <a:srgbClr val="003782"/>
                  </a:solidFill>
                </a:rPr>
                <a:t>more intensive development…. </a:t>
              </a:r>
              <a:r>
                <a:rPr lang="en-US" sz="1500" i="1" dirty="0">
                  <a:solidFill>
                    <a:srgbClr val="003782"/>
                  </a:solidFill>
                </a:rPr>
                <a:t>Such an approach would be in accordance with established national planning </a:t>
              </a:r>
              <a:r>
                <a:rPr lang="en-US" sz="1500" i="1" dirty="0" smtClean="0">
                  <a:solidFill>
                    <a:srgbClr val="003782"/>
                  </a:solidFill>
                </a:rPr>
                <a:t>objectives…Accordingly</a:t>
              </a:r>
              <a:r>
                <a:rPr lang="en-US" sz="1500" i="1" dirty="0">
                  <a:solidFill>
                    <a:srgbClr val="003782"/>
                  </a:solidFill>
                </a:rPr>
                <a:t>, the Office broadly supports the proposed variation and urges your authority to </a:t>
              </a:r>
              <a:r>
                <a:rPr lang="en-US" sz="1500" i="1" dirty="0" err="1">
                  <a:solidFill>
                    <a:srgbClr val="003782"/>
                  </a:solidFill>
                </a:rPr>
                <a:t>finalise</a:t>
              </a:r>
              <a:r>
                <a:rPr lang="en-US" sz="1500" i="1" dirty="0">
                  <a:solidFill>
                    <a:srgbClr val="003782"/>
                  </a:solidFill>
                </a:rPr>
                <a:t> </a:t>
              </a:r>
              <a:r>
                <a:rPr lang="en-US" sz="1500" i="1" dirty="0" smtClean="0">
                  <a:solidFill>
                    <a:srgbClr val="003782"/>
                  </a:solidFill>
                </a:rPr>
                <a:t>same</a:t>
              </a:r>
              <a:r>
                <a:rPr lang="en-US" sz="1600" i="1" dirty="0" smtClean="0">
                  <a:solidFill>
                    <a:srgbClr val="003782"/>
                  </a:solidFill>
                </a:rPr>
                <a:t>.</a:t>
              </a:r>
            </a:p>
            <a:p>
              <a:r>
                <a:rPr lang="en-US" sz="1400" b="1" dirty="0">
                  <a:solidFill>
                    <a:srgbClr val="003782"/>
                  </a:solidFill>
                </a:rPr>
                <a:t>Proposed Variation No. 6 </a:t>
              </a:r>
              <a:r>
                <a:rPr lang="en-US" sz="1400" b="1" dirty="0" smtClean="0">
                  <a:solidFill>
                    <a:srgbClr val="003782"/>
                  </a:solidFill>
                </a:rPr>
                <a:t>of </a:t>
              </a:r>
              <a:r>
                <a:rPr lang="en-US" sz="1400" b="1" dirty="0">
                  <a:solidFill>
                    <a:srgbClr val="003782"/>
                  </a:solidFill>
                </a:rPr>
                <a:t>the Cork City Development Plan 2015-2021 </a:t>
              </a:r>
              <a:endParaRPr lang="en-IE" sz="1400" b="1" dirty="0">
                <a:solidFill>
                  <a:srgbClr val="003782"/>
                </a:solidFill>
              </a:endParaRPr>
            </a:p>
          </p:txBody>
        </p:sp>
      </p:grpSp>
    </p:spTree>
    <p:extLst>
      <p:ext uri="{BB962C8B-B14F-4D97-AF65-F5344CB8AC3E}">
        <p14:creationId xmlns:p14="http://schemas.microsoft.com/office/powerpoint/2010/main" val="1979747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820285" y="391596"/>
            <a:ext cx="6884485" cy="671655"/>
          </a:xfrm>
          <a:prstGeom prst="rect">
            <a:avLst/>
          </a:prstGeom>
        </p:spPr>
        <p:txBody>
          <a:bodyPr vert="horz" lIns="91440" tIns="45720" rIns="91440" bIns="45720" rtlCol="0" anchor="b">
            <a:normAutofit fontScale="92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sz="3200" b="1" dirty="0" smtClean="0">
                <a:solidFill>
                  <a:srgbClr val="003782"/>
                </a:solidFill>
              </a:rPr>
              <a:t>In conclusion, the OPR is here to…</a:t>
            </a:r>
            <a:endParaRPr lang="en-IE" sz="3200" b="1" dirty="0">
              <a:solidFill>
                <a:srgbClr val="00378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104" y="1463039"/>
            <a:ext cx="2149726" cy="1480457"/>
          </a:xfrm>
          <a:prstGeom prst="rect">
            <a:avLst/>
          </a:prstGeom>
          <a:ln w="28575">
            <a:solidFill>
              <a:srgbClr val="003782"/>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10" y="3274019"/>
            <a:ext cx="2207429" cy="1532707"/>
          </a:xfrm>
          <a:prstGeom prst="rect">
            <a:avLst/>
          </a:prstGeom>
          <a:ln w="28575">
            <a:solidFill>
              <a:srgbClr val="00A3DB"/>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017" y="5137249"/>
            <a:ext cx="2197899" cy="1532220"/>
          </a:xfrm>
          <a:prstGeom prst="rect">
            <a:avLst/>
          </a:prstGeom>
          <a:ln w="28575">
            <a:solidFill>
              <a:srgbClr val="003782"/>
            </a:solidFill>
          </a:ln>
        </p:spPr>
      </p:pic>
      <p:sp>
        <p:nvSpPr>
          <p:cNvPr id="8" name="Title 3"/>
          <p:cNvSpPr txBox="1">
            <a:spLocks/>
          </p:cNvSpPr>
          <p:nvPr/>
        </p:nvSpPr>
        <p:spPr>
          <a:xfrm>
            <a:off x="3405052" y="1776402"/>
            <a:ext cx="3013166" cy="671655"/>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sz="2800" b="1" dirty="0" smtClean="0">
                <a:solidFill>
                  <a:srgbClr val="003782"/>
                </a:solidFill>
              </a:rPr>
              <a:t>Collaborate</a:t>
            </a:r>
            <a:endParaRPr lang="en-IE" sz="2800" b="1" dirty="0">
              <a:solidFill>
                <a:srgbClr val="003782"/>
              </a:solidFill>
            </a:endParaRPr>
          </a:p>
        </p:txBody>
      </p:sp>
      <p:sp>
        <p:nvSpPr>
          <p:cNvPr id="9" name="Title 3"/>
          <p:cNvSpPr txBox="1">
            <a:spLocks/>
          </p:cNvSpPr>
          <p:nvPr/>
        </p:nvSpPr>
        <p:spPr>
          <a:xfrm>
            <a:off x="3143439" y="3536689"/>
            <a:ext cx="3030583" cy="671655"/>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sz="2800" b="1" dirty="0" smtClean="0">
                <a:solidFill>
                  <a:srgbClr val="003782"/>
                </a:solidFill>
              </a:rPr>
              <a:t>Inform</a:t>
            </a:r>
            <a:endParaRPr lang="en-IE" sz="2800" b="1" dirty="0">
              <a:solidFill>
                <a:srgbClr val="003782"/>
              </a:solidFill>
            </a:endParaRPr>
          </a:p>
        </p:txBody>
      </p:sp>
      <p:sp>
        <p:nvSpPr>
          <p:cNvPr id="10" name="Title 3"/>
          <p:cNvSpPr txBox="1">
            <a:spLocks/>
          </p:cNvSpPr>
          <p:nvPr/>
        </p:nvSpPr>
        <p:spPr>
          <a:xfrm>
            <a:off x="3413760" y="5296976"/>
            <a:ext cx="3004458" cy="671655"/>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sz="2800" b="1" dirty="0" smtClean="0">
                <a:solidFill>
                  <a:srgbClr val="003782"/>
                </a:solidFill>
              </a:rPr>
              <a:t>Co-operate</a:t>
            </a:r>
            <a:endParaRPr lang="en-IE" sz="2800" b="1" dirty="0">
              <a:solidFill>
                <a:srgbClr val="003782"/>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53" y="4951742"/>
            <a:ext cx="3152666" cy="1576333"/>
          </a:xfrm>
          <a:prstGeom prst="rect">
            <a:avLst/>
          </a:prstGeom>
        </p:spPr>
      </p:pic>
    </p:spTree>
    <p:extLst>
      <p:ext uri="{BB962C8B-B14F-4D97-AF65-F5344CB8AC3E}">
        <p14:creationId xmlns:p14="http://schemas.microsoft.com/office/powerpoint/2010/main" val="26600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3525" y="368059"/>
            <a:ext cx="7574598" cy="671655"/>
          </a:xfrm>
        </p:spPr>
        <p:txBody>
          <a:bodyPr/>
          <a:lstStyle/>
          <a:p>
            <a:pPr algn="ctr"/>
            <a:r>
              <a:rPr lang="en-IE" b="1" dirty="0" smtClean="0">
                <a:solidFill>
                  <a:srgbClr val="003782"/>
                </a:solidFill>
              </a:rPr>
              <a:t>Purpose of the OPR</a:t>
            </a:r>
            <a:endParaRPr lang="en-IE" b="1" dirty="0">
              <a:solidFill>
                <a:srgbClr val="003782"/>
              </a:solidFill>
            </a:endParaRPr>
          </a:p>
        </p:txBody>
      </p:sp>
      <p:sp>
        <p:nvSpPr>
          <p:cNvPr id="6" name="Content Placeholder 5"/>
          <p:cNvSpPr>
            <a:spLocks noGrp="1"/>
          </p:cNvSpPr>
          <p:nvPr>
            <p:ph sz="half" idx="2"/>
          </p:nvPr>
        </p:nvSpPr>
        <p:spPr>
          <a:xfrm>
            <a:off x="3856007" y="2463688"/>
            <a:ext cx="6383547" cy="1418199"/>
          </a:xfrm>
        </p:spPr>
        <p:txBody>
          <a:bodyPr>
            <a:normAutofit/>
          </a:bodyPr>
          <a:lstStyle/>
          <a:p>
            <a:pPr marL="0" indent="0" algn="ctr">
              <a:buNone/>
            </a:pPr>
            <a:r>
              <a:rPr lang="en-IE" b="1" dirty="0">
                <a:solidFill>
                  <a:srgbClr val="003782"/>
                </a:solidFill>
              </a:rPr>
              <a:t>Implementation of key recommendation of Mahon Tribunal to strengthen independent oversight of the planning process </a:t>
            </a:r>
            <a:r>
              <a:rPr lang="en-IE" b="1" dirty="0" smtClean="0">
                <a:solidFill>
                  <a:srgbClr val="003782"/>
                </a:solidFill>
              </a:rPr>
              <a:t>through…</a:t>
            </a:r>
            <a:endParaRPr lang="en-IE" dirty="0">
              <a:solidFill>
                <a:srgbClr val="003782"/>
              </a:solidFill>
            </a:endParaRPr>
          </a:p>
          <a:p>
            <a:pPr marL="0" indent="0" algn="ctr">
              <a:buNone/>
            </a:pPr>
            <a:endParaRPr lang="en-IE" sz="20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50" y="1653358"/>
            <a:ext cx="3001017" cy="3646149"/>
          </a:xfrm>
          <a:prstGeom prst="rect">
            <a:avLst/>
          </a:prstGeom>
          <a:solidFill>
            <a:srgbClr val="FFFFFF">
              <a:shade val="85000"/>
            </a:srgbClr>
          </a:solidFill>
          <a:ln w="28575"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138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16" y="495055"/>
            <a:ext cx="1923695" cy="1984074"/>
          </a:xfrm>
          <a:prstGeom prst="rect">
            <a:avLst/>
          </a:prstGeom>
        </p:spPr>
      </p:pic>
      <p:sp>
        <p:nvSpPr>
          <p:cNvPr id="10" name="TextBox 9"/>
          <p:cNvSpPr txBox="1"/>
          <p:nvPr/>
        </p:nvSpPr>
        <p:spPr>
          <a:xfrm>
            <a:off x="2768322" y="1112657"/>
            <a:ext cx="5080959" cy="923330"/>
          </a:xfrm>
          <a:prstGeom prst="rect">
            <a:avLst/>
          </a:prstGeom>
          <a:noFill/>
        </p:spPr>
        <p:txBody>
          <a:bodyPr wrap="square" rtlCol="0">
            <a:spAutoFit/>
          </a:bodyPr>
          <a:lstStyle/>
          <a:p>
            <a:pPr algn="ctr"/>
            <a:r>
              <a:rPr lang="en-IE" dirty="0">
                <a:solidFill>
                  <a:srgbClr val="003782"/>
                </a:solidFill>
              </a:rPr>
              <a:t>Assessment of statutory plans of local </a:t>
            </a:r>
            <a:r>
              <a:rPr lang="en-IE" dirty="0" err="1">
                <a:solidFill>
                  <a:srgbClr val="003782"/>
                </a:solidFill>
              </a:rPr>
              <a:t>govt</a:t>
            </a:r>
            <a:r>
              <a:rPr lang="en-IE" dirty="0">
                <a:solidFill>
                  <a:srgbClr val="003782"/>
                </a:solidFill>
              </a:rPr>
              <a:t> system for fit with statutory (Government/EU) policy and legislative requirements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393" y="422630"/>
            <a:ext cx="2183161" cy="1958197"/>
          </a:xfrm>
          <a:prstGeom prst="rect">
            <a:avLst/>
          </a:prstGeom>
          <a:solidFill>
            <a:srgbClr val="FFFF00"/>
          </a:solidFill>
          <a:ln w="19050">
            <a:solidFill>
              <a:srgbClr val="003782"/>
            </a:solidFill>
          </a:ln>
        </p:spPr>
      </p:pic>
      <p:sp>
        <p:nvSpPr>
          <p:cNvPr id="14" name="Left-Right Arrow 13"/>
          <p:cNvSpPr/>
          <p:nvPr/>
        </p:nvSpPr>
        <p:spPr>
          <a:xfrm>
            <a:off x="4032093" y="2155853"/>
            <a:ext cx="2553419" cy="301773"/>
          </a:xfrm>
          <a:prstGeom prst="leftRightArrow">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p:cNvSpPr txBox="1"/>
          <p:nvPr/>
        </p:nvSpPr>
        <p:spPr>
          <a:xfrm>
            <a:off x="2812211" y="3052677"/>
            <a:ext cx="5080959" cy="923330"/>
          </a:xfrm>
          <a:prstGeom prst="rect">
            <a:avLst/>
          </a:prstGeom>
          <a:noFill/>
        </p:spPr>
        <p:txBody>
          <a:bodyPr wrap="square" rtlCol="0">
            <a:spAutoFit/>
          </a:bodyPr>
          <a:lstStyle/>
          <a:p>
            <a:pPr algn="ctr"/>
            <a:r>
              <a:rPr lang="en-IE" dirty="0">
                <a:solidFill>
                  <a:srgbClr val="003782"/>
                </a:solidFill>
              </a:rPr>
              <a:t>Reviews and examinations of local authority and </a:t>
            </a:r>
            <a:r>
              <a:rPr lang="en-IE" dirty="0" err="1">
                <a:solidFill>
                  <a:srgbClr val="003782"/>
                </a:solidFill>
              </a:rPr>
              <a:t>Bord</a:t>
            </a:r>
            <a:r>
              <a:rPr lang="en-IE" dirty="0">
                <a:solidFill>
                  <a:srgbClr val="003782"/>
                </a:solidFill>
              </a:rPr>
              <a:t> </a:t>
            </a:r>
            <a:r>
              <a:rPr lang="en-IE" dirty="0" err="1">
                <a:solidFill>
                  <a:srgbClr val="003782"/>
                </a:solidFill>
              </a:rPr>
              <a:t>Pleanála</a:t>
            </a:r>
            <a:r>
              <a:rPr lang="en-IE" dirty="0">
                <a:solidFill>
                  <a:srgbClr val="003782"/>
                </a:solidFill>
              </a:rPr>
              <a:t> systems and procedures in the delivery of planning services to the public</a:t>
            </a:r>
          </a:p>
        </p:txBody>
      </p:sp>
      <p:sp>
        <p:nvSpPr>
          <p:cNvPr id="16" name="Left-Right Arrow 15"/>
          <p:cNvSpPr/>
          <p:nvPr/>
        </p:nvSpPr>
        <p:spPr>
          <a:xfrm>
            <a:off x="4032093" y="4083042"/>
            <a:ext cx="2553419" cy="301773"/>
          </a:xfrm>
          <a:prstGeom prst="leftRightArrow">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p:cNvSpPr txBox="1"/>
          <p:nvPr/>
        </p:nvSpPr>
        <p:spPr>
          <a:xfrm>
            <a:off x="2895600" y="4764750"/>
            <a:ext cx="5080959" cy="369332"/>
          </a:xfrm>
          <a:prstGeom prst="rect">
            <a:avLst/>
          </a:prstGeom>
          <a:noFill/>
        </p:spPr>
        <p:txBody>
          <a:bodyPr wrap="square" rtlCol="0">
            <a:spAutoFit/>
          </a:bodyPr>
          <a:lstStyle/>
          <a:p>
            <a:pPr algn="ctr"/>
            <a:endParaRPr lang="en-IE" dirty="0">
              <a:solidFill>
                <a:srgbClr val="003782"/>
              </a:solidFill>
            </a:endParaRPr>
          </a:p>
        </p:txBody>
      </p:sp>
      <p:sp>
        <p:nvSpPr>
          <p:cNvPr id="24" name="TextBox 23"/>
          <p:cNvSpPr txBox="1"/>
          <p:nvPr/>
        </p:nvSpPr>
        <p:spPr>
          <a:xfrm>
            <a:off x="2768322" y="4744012"/>
            <a:ext cx="5080959" cy="923330"/>
          </a:xfrm>
          <a:prstGeom prst="rect">
            <a:avLst/>
          </a:prstGeom>
          <a:noFill/>
        </p:spPr>
        <p:txBody>
          <a:bodyPr wrap="square" rtlCol="0">
            <a:spAutoFit/>
          </a:bodyPr>
          <a:lstStyle/>
          <a:p>
            <a:pPr algn="ctr"/>
            <a:r>
              <a:rPr lang="en-IE" dirty="0" smtClean="0">
                <a:solidFill>
                  <a:srgbClr val="003782"/>
                </a:solidFill>
              </a:rPr>
              <a:t>Building </a:t>
            </a:r>
            <a:r>
              <a:rPr lang="en-IE" dirty="0">
                <a:solidFill>
                  <a:srgbClr val="003782"/>
                </a:solidFill>
              </a:rPr>
              <a:t>knowledge and information base in planning through training for </a:t>
            </a:r>
            <a:r>
              <a:rPr lang="en-IE" dirty="0" smtClean="0">
                <a:solidFill>
                  <a:srgbClr val="003782"/>
                </a:solidFill>
              </a:rPr>
              <a:t>local authority </a:t>
            </a:r>
            <a:r>
              <a:rPr lang="en-IE" dirty="0">
                <a:solidFill>
                  <a:srgbClr val="003782"/>
                </a:solidFill>
              </a:rPr>
              <a:t>members and staff, public information, research</a:t>
            </a:r>
          </a:p>
        </p:txBody>
      </p:sp>
      <p:sp>
        <p:nvSpPr>
          <p:cNvPr id="25" name="Left-Right Arrow 24"/>
          <p:cNvSpPr/>
          <p:nvPr/>
        </p:nvSpPr>
        <p:spPr>
          <a:xfrm>
            <a:off x="4032093" y="5784096"/>
            <a:ext cx="2553419" cy="301773"/>
          </a:xfrm>
          <a:prstGeom prst="leftRightArrow">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516" y="2925242"/>
            <a:ext cx="1879806" cy="1639172"/>
          </a:xfrm>
          <a:prstGeom prst="rect">
            <a:avLst/>
          </a:prstGeom>
          <a:ln w="19050">
            <a:solidFill>
              <a:srgbClr val="003782"/>
            </a:solid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3170" y="2970251"/>
            <a:ext cx="2095384" cy="1656000"/>
          </a:xfrm>
          <a:prstGeom prst="rect">
            <a:avLst/>
          </a:prstGeom>
          <a:ln w="19050">
            <a:solidFill>
              <a:srgbClr val="003782"/>
            </a:solidFill>
          </a:ln>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721" y="4916615"/>
            <a:ext cx="1905106" cy="1466932"/>
          </a:xfrm>
          <a:prstGeom prst="rect">
            <a:avLst/>
          </a:prstGeom>
          <a:ln w="19050">
            <a:solidFill>
              <a:srgbClr val="003782"/>
            </a:solidFill>
          </a:ln>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3776" y="5078622"/>
            <a:ext cx="2094778" cy="1399159"/>
          </a:xfrm>
          <a:prstGeom prst="rect">
            <a:avLst/>
          </a:prstGeom>
          <a:ln w="19050">
            <a:solidFill>
              <a:srgbClr val="003782"/>
            </a:solidFill>
          </a:ln>
        </p:spPr>
      </p:pic>
      <p:sp>
        <p:nvSpPr>
          <p:cNvPr id="2" name="Title 1"/>
          <p:cNvSpPr>
            <a:spLocks noGrp="1"/>
          </p:cNvSpPr>
          <p:nvPr>
            <p:ph type="ctrTitle"/>
          </p:nvPr>
        </p:nvSpPr>
        <p:spPr>
          <a:xfrm>
            <a:off x="3008063" y="482718"/>
            <a:ext cx="4471039" cy="560690"/>
          </a:xfrm>
        </p:spPr>
        <p:txBody>
          <a:bodyPr/>
          <a:lstStyle/>
          <a:p>
            <a:pPr algn="ctr"/>
            <a:r>
              <a:rPr lang="en-IE" sz="2800" b="1" dirty="0" smtClean="0">
                <a:solidFill>
                  <a:srgbClr val="003782"/>
                </a:solidFill>
              </a:rPr>
              <a:t>Three main functions </a:t>
            </a:r>
            <a:endParaRPr lang="en-IE" sz="2800" b="1" dirty="0">
              <a:solidFill>
                <a:srgbClr val="003782"/>
              </a:solidFill>
            </a:endParaRPr>
          </a:p>
        </p:txBody>
      </p:sp>
    </p:spTree>
    <p:extLst>
      <p:ext uri="{BB962C8B-B14F-4D97-AF65-F5344CB8AC3E}">
        <p14:creationId xmlns:p14="http://schemas.microsoft.com/office/powerpoint/2010/main" val="22892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p:bldP spid="16" grpId="0" animBg="1"/>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213311"/>
            <a:ext cx="8596668" cy="671655"/>
          </a:xfrm>
        </p:spPr>
        <p:txBody>
          <a:bodyPr>
            <a:normAutofit/>
          </a:bodyPr>
          <a:lstStyle/>
          <a:p>
            <a:pPr algn="ctr"/>
            <a:r>
              <a:rPr lang="en-IE" sz="3200" b="1" dirty="0" smtClean="0">
                <a:solidFill>
                  <a:srgbClr val="003782"/>
                </a:solidFill>
              </a:rPr>
              <a:t>Assessment of Statutory Plans</a:t>
            </a:r>
            <a:endParaRPr lang="en-IE" sz="3200" b="1" dirty="0">
              <a:solidFill>
                <a:srgbClr val="003782"/>
              </a:solidFill>
            </a:endParaRPr>
          </a:p>
        </p:txBody>
      </p:sp>
      <p:sp>
        <p:nvSpPr>
          <p:cNvPr id="6" name="Content Placeholder 5"/>
          <p:cNvSpPr>
            <a:spLocks noGrp="1"/>
          </p:cNvSpPr>
          <p:nvPr>
            <p:ph sz="half" idx="2"/>
          </p:nvPr>
        </p:nvSpPr>
        <p:spPr>
          <a:xfrm>
            <a:off x="7996016" y="3428235"/>
            <a:ext cx="2555970" cy="1752571"/>
          </a:xfrm>
        </p:spPr>
        <p:txBody>
          <a:bodyPr>
            <a:normAutofit fontScale="25000" lnSpcReduction="20000"/>
          </a:bodyPr>
          <a:lstStyle/>
          <a:p>
            <a:pPr marL="457200" lvl="1" indent="0">
              <a:spcBef>
                <a:spcPts val="0"/>
              </a:spcBef>
              <a:buNone/>
            </a:pPr>
            <a:endParaRPr lang="en-IE" sz="2000" b="1" dirty="0">
              <a:solidFill>
                <a:schemeClr val="tx1"/>
              </a:solidFill>
            </a:endParaRPr>
          </a:p>
          <a:p>
            <a:pPr marL="457200" lvl="1" indent="0">
              <a:spcBef>
                <a:spcPts val="0"/>
              </a:spcBef>
              <a:buNone/>
            </a:pPr>
            <a:endParaRPr lang="en-IE" b="1" dirty="0">
              <a:solidFill>
                <a:schemeClr val="tx1"/>
              </a:solidFill>
            </a:endParaRPr>
          </a:p>
          <a:p>
            <a:pPr marL="0" indent="0">
              <a:spcBef>
                <a:spcPts val="0"/>
              </a:spcBef>
              <a:spcAft>
                <a:spcPts val="600"/>
              </a:spcAft>
              <a:buNone/>
            </a:pPr>
            <a:r>
              <a:rPr lang="en-IE" sz="6400" b="1" dirty="0">
                <a:solidFill>
                  <a:srgbClr val="003782"/>
                </a:solidFill>
              </a:rPr>
              <a:t>C</a:t>
            </a:r>
            <a:r>
              <a:rPr lang="en-IE" sz="6400" b="1" dirty="0" smtClean="0">
                <a:solidFill>
                  <a:srgbClr val="003782"/>
                </a:solidFill>
              </a:rPr>
              <a:t>onsistency </a:t>
            </a:r>
            <a:r>
              <a:rPr lang="en-IE" sz="6400" b="1" dirty="0">
                <a:solidFill>
                  <a:srgbClr val="003782"/>
                </a:solidFill>
              </a:rPr>
              <a:t>with </a:t>
            </a:r>
            <a:r>
              <a:rPr lang="en-IE" sz="6400" b="1" dirty="0" smtClean="0">
                <a:solidFill>
                  <a:srgbClr val="003782"/>
                </a:solidFill>
              </a:rPr>
              <a:t>National Planning </a:t>
            </a:r>
            <a:r>
              <a:rPr lang="en-IE" sz="6400" b="1" dirty="0">
                <a:solidFill>
                  <a:srgbClr val="003782"/>
                </a:solidFill>
              </a:rPr>
              <a:t>Framework (Brownfield Targets</a:t>
            </a:r>
            <a:r>
              <a:rPr lang="en-IE" sz="6400" b="1" dirty="0" smtClean="0">
                <a:solidFill>
                  <a:srgbClr val="003782"/>
                </a:solidFill>
              </a:rPr>
              <a:t>) </a:t>
            </a:r>
          </a:p>
          <a:p>
            <a:pPr marL="0" indent="0">
              <a:spcBef>
                <a:spcPts val="0"/>
              </a:spcBef>
              <a:spcAft>
                <a:spcPts val="600"/>
              </a:spcAft>
              <a:buNone/>
            </a:pPr>
            <a:endParaRPr lang="en-IE" sz="6400" b="1" dirty="0" smtClean="0">
              <a:solidFill>
                <a:srgbClr val="003782"/>
              </a:solidFill>
            </a:endParaRPr>
          </a:p>
          <a:p>
            <a:pPr marL="0" indent="0">
              <a:spcBef>
                <a:spcPts val="0"/>
              </a:spcBef>
              <a:spcAft>
                <a:spcPts val="600"/>
              </a:spcAft>
              <a:buNone/>
            </a:pPr>
            <a:r>
              <a:rPr lang="en-IE" sz="6400" b="1" dirty="0" smtClean="0">
                <a:solidFill>
                  <a:srgbClr val="003782"/>
                </a:solidFill>
              </a:rPr>
              <a:t>Regional </a:t>
            </a:r>
            <a:r>
              <a:rPr lang="en-IE" sz="6400" b="1" dirty="0">
                <a:solidFill>
                  <a:srgbClr val="003782"/>
                </a:solidFill>
              </a:rPr>
              <a:t>Spatial </a:t>
            </a:r>
            <a:r>
              <a:rPr lang="en-IE" sz="6400" b="1" dirty="0" smtClean="0">
                <a:solidFill>
                  <a:srgbClr val="003782"/>
                </a:solidFill>
              </a:rPr>
              <a:t>and Economic Strategies </a:t>
            </a:r>
          </a:p>
          <a:p>
            <a:pPr marL="0" indent="0">
              <a:spcBef>
                <a:spcPts val="0"/>
              </a:spcBef>
              <a:spcAft>
                <a:spcPts val="600"/>
              </a:spcAft>
              <a:buNone/>
            </a:pPr>
            <a:endParaRPr lang="en-IE" sz="6400" b="1" dirty="0" smtClean="0">
              <a:solidFill>
                <a:srgbClr val="003782"/>
              </a:solidFill>
            </a:endParaRPr>
          </a:p>
          <a:p>
            <a:pPr marL="0" indent="0">
              <a:spcBef>
                <a:spcPts val="0"/>
              </a:spcBef>
              <a:spcAft>
                <a:spcPts val="600"/>
              </a:spcAft>
              <a:buNone/>
            </a:pPr>
            <a:r>
              <a:rPr lang="en-IE" sz="6400" b="1" dirty="0" smtClean="0">
                <a:solidFill>
                  <a:srgbClr val="003782"/>
                </a:solidFill>
              </a:rPr>
              <a:t>Guidelines and Directives issued by Minister </a:t>
            </a:r>
            <a:endParaRPr lang="en-IE" sz="6400" b="1" dirty="0">
              <a:solidFill>
                <a:srgbClr val="003782"/>
              </a:solidFill>
            </a:endParaRPr>
          </a:p>
          <a:p>
            <a:pPr marL="0" indent="0">
              <a:spcBef>
                <a:spcPts val="0"/>
              </a:spcBef>
              <a:spcAft>
                <a:spcPts val="600"/>
              </a:spcAft>
              <a:buNone/>
            </a:pPr>
            <a:endParaRPr lang="en-IE" sz="2800" b="1" dirty="0">
              <a:solidFill>
                <a:schemeClr val="tx1"/>
              </a:solidFill>
            </a:endParaRPr>
          </a:p>
          <a:p>
            <a:endParaRPr lang="en-IE" dirty="0"/>
          </a:p>
        </p:txBody>
      </p:sp>
      <p:sp>
        <p:nvSpPr>
          <p:cNvPr id="2" name="Rectangle 1"/>
          <p:cNvSpPr/>
          <p:nvPr/>
        </p:nvSpPr>
        <p:spPr>
          <a:xfrm>
            <a:off x="431623" y="1201844"/>
            <a:ext cx="9088089" cy="400110"/>
          </a:xfrm>
          <a:prstGeom prst="rect">
            <a:avLst/>
          </a:prstGeom>
        </p:spPr>
        <p:txBody>
          <a:bodyPr wrap="square">
            <a:spAutoFit/>
          </a:bodyPr>
          <a:lstStyle/>
          <a:p>
            <a:pPr algn="ctr">
              <a:spcBef>
                <a:spcPts val="0"/>
              </a:spcBef>
            </a:pPr>
            <a:r>
              <a:rPr lang="en-IE" sz="2000" dirty="0">
                <a:solidFill>
                  <a:srgbClr val="003782"/>
                </a:solidFill>
              </a:rPr>
              <a:t>OPR will evaluate local authority/regional assembly plans at strategic </a:t>
            </a:r>
            <a:r>
              <a:rPr lang="en-IE" sz="2000" dirty="0" smtClean="0">
                <a:solidFill>
                  <a:srgbClr val="003782"/>
                </a:solidFill>
              </a:rPr>
              <a:t>level</a:t>
            </a:r>
            <a:endParaRPr lang="en-IE" sz="2000" dirty="0">
              <a:solidFill>
                <a:srgbClr val="003782"/>
              </a:solidFill>
            </a:endParaRPr>
          </a:p>
        </p:txBody>
      </p:sp>
      <p:sp>
        <p:nvSpPr>
          <p:cNvPr id="3" name="Down Arrow 2"/>
          <p:cNvSpPr/>
          <p:nvPr/>
        </p:nvSpPr>
        <p:spPr>
          <a:xfrm>
            <a:off x="2311880" y="1702345"/>
            <a:ext cx="319177" cy="672860"/>
          </a:xfrm>
          <a:prstGeom prst="downArrow">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5845834" y="2475533"/>
            <a:ext cx="3071004" cy="830997"/>
          </a:xfrm>
          <a:prstGeom prst="rect">
            <a:avLst/>
          </a:prstGeom>
          <a:noFill/>
        </p:spPr>
        <p:txBody>
          <a:bodyPr wrap="square" rtlCol="0">
            <a:spAutoFit/>
          </a:bodyPr>
          <a:lstStyle/>
          <a:p>
            <a:pPr lvl="1" algn="ctr"/>
            <a:r>
              <a:rPr lang="en-IE" sz="1600" b="1" dirty="0">
                <a:solidFill>
                  <a:srgbClr val="003782"/>
                </a:solidFill>
              </a:rPr>
              <a:t>Draft plan</a:t>
            </a:r>
            <a:r>
              <a:rPr lang="en-IE" sz="1600" b="1" dirty="0" smtClean="0">
                <a:solidFill>
                  <a:srgbClr val="003782"/>
                </a:solidFill>
              </a:rPr>
              <a:t>/</a:t>
            </a:r>
          </a:p>
          <a:p>
            <a:pPr lvl="1" algn="ctr"/>
            <a:r>
              <a:rPr lang="en-IE" sz="1600" b="1" dirty="0" smtClean="0">
                <a:solidFill>
                  <a:srgbClr val="003782"/>
                </a:solidFill>
              </a:rPr>
              <a:t>amended </a:t>
            </a:r>
            <a:r>
              <a:rPr lang="en-IE" sz="1600" b="1" dirty="0">
                <a:solidFill>
                  <a:srgbClr val="003782"/>
                </a:solidFill>
              </a:rPr>
              <a:t>draft stages</a:t>
            </a:r>
          </a:p>
          <a:p>
            <a:pPr lvl="1" algn="ctr">
              <a:spcBef>
                <a:spcPts val="0"/>
              </a:spcBef>
            </a:pPr>
            <a:endParaRPr lang="en-IE" sz="1600" b="1" dirty="0">
              <a:solidFill>
                <a:srgbClr val="003782"/>
              </a:solidFill>
            </a:endParaRPr>
          </a:p>
        </p:txBody>
      </p:sp>
      <p:sp>
        <p:nvSpPr>
          <p:cNvPr id="8" name="Down Arrow 7"/>
          <p:cNvSpPr/>
          <p:nvPr/>
        </p:nvSpPr>
        <p:spPr>
          <a:xfrm>
            <a:off x="7381336" y="1704522"/>
            <a:ext cx="319177" cy="672860"/>
          </a:xfrm>
          <a:prstGeom prst="downArrow">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431623" y="2475533"/>
            <a:ext cx="3554082" cy="584775"/>
          </a:xfrm>
          <a:prstGeom prst="rect">
            <a:avLst/>
          </a:prstGeom>
          <a:noFill/>
        </p:spPr>
        <p:txBody>
          <a:bodyPr wrap="square" rtlCol="0">
            <a:spAutoFit/>
          </a:bodyPr>
          <a:lstStyle/>
          <a:p>
            <a:pPr lvl="1" algn="ctr">
              <a:spcBef>
                <a:spcPts val="0"/>
              </a:spcBef>
            </a:pPr>
            <a:r>
              <a:rPr lang="en-IE" sz="1600" b="1" dirty="0">
                <a:solidFill>
                  <a:srgbClr val="003782"/>
                </a:solidFill>
              </a:rPr>
              <a:t>Pre-plan making </a:t>
            </a:r>
            <a:r>
              <a:rPr lang="en-IE" sz="1600" b="1" dirty="0" smtClean="0">
                <a:solidFill>
                  <a:srgbClr val="003782"/>
                </a:solidFill>
              </a:rPr>
              <a:t>stage</a:t>
            </a:r>
          </a:p>
          <a:p>
            <a:pPr lvl="1" algn="ctr">
              <a:spcBef>
                <a:spcPts val="0"/>
              </a:spcBef>
            </a:pPr>
            <a:r>
              <a:rPr lang="en-IE" sz="1600" b="1" dirty="0" smtClean="0">
                <a:solidFill>
                  <a:srgbClr val="003782"/>
                </a:solidFill>
              </a:rPr>
              <a:t>(issues </a:t>
            </a:r>
            <a:r>
              <a:rPr lang="en-IE" sz="1600" b="1" dirty="0">
                <a:solidFill>
                  <a:srgbClr val="003782"/>
                </a:solidFill>
              </a:rPr>
              <a:t>papers)</a:t>
            </a:r>
          </a:p>
        </p:txBody>
      </p:sp>
      <p:sp>
        <p:nvSpPr>
          <p:cNvPr id="10" name="Rectangle 9"/>
          <p:cNvSpPr/>
          <p:nvPr/>
        </p:nvSpPr>
        <p:spPr>
          <a:xfrm>
            <a:off x="4104860" y="3230370"/>
            <a:ext cx="1095252" cy="331483"/>
          </a:xfrm>
          <a:prstGeom prst="rect">
            <a:avLst/>
          </a:prstGeom>
          <a:solidFill>
            <a:srgbClr val="00A3DB"/>
          </a:solidFill>
          <a:ln>
            <a:solidFill>
              <a:srgbClr val="00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bg1"/>
                </a:solidFill>
              </a:rPr>
              <a:t>FOCUS</a:t>
            </a:r>
            <a:r>
              <a:rPr lang="en-IE" dirty="0" smtClean="0">
                <a:solidFill>
                  <a:schemeClr val="bg1"/>
                </a:solidFill>
              </a:rPr>
              <a:t> </a:t>
            </a:r>
            <a:endParaRPr lang="en-IE"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836" y="3527661"/>
            <a:ext cx="2047310" cy="2027750"/>
          </a:xfrm>
          <a:prstGeom prst="rect">
            <a:avLst/>
          </a:prstGeom>
          <a:ln w="19050">
            <a:solidFill>
              <a:srgbClr val="003782"/>
            </a:solidFill>
          </a:ln>
        </p:spPr>
      </p:pic>
      <p:sp>
        <p:nvSpPr>
          <p:cNvPr id="12" name="Rectangle 11"/>
          <p:cNvSpPr/>
          <p:nvPr/>
        </p:nvSpPr>
        <p:spPr>
          <a:xfrm>
            <a:off x="3199634" y="4374433"/>
            <a:ext cx="1776033" cy="338554"/>
          </a:xfrm>
          <a:prstGeom prst="rect">
            <a:avLst/>
          </a:prstGeom>
        </p:spPr>
        <p:txBody>
          <a:bodyPr wrap="square">
            <a:spAutoFit/>
          </a:bodyPr>
          <a:lstStyle/>
          <a:p>
            <a:pPr algn="ctr"/>
            <a:r>
              <a:rPr lang="en-IE" sz="1600" b="1" dirty="0" smtClean="0">
                <a:solidFill>
                  <a:srgbClr val="003782"/>
                </a:solidFill>
              </a:rPr>
              <a:t>Climate</a:t>
            </a:r>
            <a:r>
              <a:rPr lang="en-IE" sz="1400" b="1" dirty="0" smtClean="0">
                <a:solidFill>
                  <a:srgbClr val="003782"/>
                </a:solidFill>
              </a:rPr>
              <a:t> </a:t>
            </a:r>
            <a:r>
              <a:rPr lang="en-IE" sz="1600" b="1" dirty="0" smtClean="0">
                <a:solidFill>
                  <a:srgbClr val="003782"/>
                </a:solidFill>
              </a:rPr>
              <a:t>change</a:t>
            </a:r>
            <a:endParaRPr lang="en-IE" sz="1600" dirty="0">
              <a:solidFill>
                <a:srgbClr val="003782"/>
              </a:solidFill>
            </a:endParaRPr>
          </a:p>
        </p:txBody>
      </p:sp>
      <p:sp>
        <p:nvSpPr>
          <p:cNvPr id="13" name="Rectangle 12"/>
          <p:cNvSpPr/>
          <p:nvPr/>
        </p:nvSpPr>
        <p:spPr>
          <a:xfrm>
            <a:off x="977440" y="6264420"/>
            <a:ext cx="8921834" cy="369332"/>
          </a:xfrm>
          <a:prstGeom prst="rect">
            <a:avLst/>
          </a:prstGeom>
        </p:spPr>
        <p:txBody>
          <a:bodyPr wrap="square">
            <a:spAutoFit/>
          </a:bodyPr>
          <a:lstStyle/>
          <a:p>
            <a:pPr algn="ctr">
              <a:spcAft>
                <a:spcPts val="600"/>
              </a:spcAft>
            </a:pPr>
            <a:r>
              <a:rPr lang="en-IE" dirty="0">
                <a:solidFill>
                  <a:srgbClr val="003782"/>
                </a:solidFill>
              </a:rPr>
              <a:t>OPR is developing – with stakeholders – an objective plans assessment methodology</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50" y="3634478"/>
            <a:ext cx="2002767" cy="2088135"/>
          </a:xfrm>
          <a:prstGeom prst="rect">
            <a:avLst/>
          </a:prstGeom>
          <a:ln w="19050">
            <a:solidFill>
              <a:srgbClr val="003782"/>
            </a:solidFill>
          </a:ln>
        </p:spPr>
      </p:pic>
    </p:spTree>
    <p:extLst>
      <p:ext uri="{BB962C8B-B14F-4D97-AF65-F5344CB8AC3E}">
        <p14:creationId xmlns:p14="http://schemas.microsoft.com/office/powerpoint/2010/main" val="19930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2" grpId="0"/>
      <p:bldP spid="3" grpId="0" animBg="1"/>
      <p:bldP spid="7" grpId="0"/>
      <p:bldP spid="8" grpId="0" animBg="1"/>
      <p:bldP spid="9" grpId="0"/>
      <p:bldP spid="10"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8859" y="626853"/>
            <a:ext cx="6646680" cy="671655"/>
          </a:xfrm>
        </p:spPr>
        <p:txBody>
          <a:bodyPr>
            <a:normAutofit fontScale="90000"/>
          </a:bodyPr>
          <a:lstStyle/>
          <a:p>
            <a:r>
              <a:rPr lang="en-IE" b="1" dirty="0" smtClean="0">
                <a:solidFill>
                  <a:srgbClr val="003782"/>
                </a:solidFill>
              </a:rPr>
              <a:t>Reviews of Planning Authorities</a:t>
            </a:r>
            <a:endParaRPr lang="en-IE" b="1" dirty="0">
              <a:solidFill>
                <a:srgbClr val="003782"/>
              </a:solidFill>
            </a:endParaRPr>
          </a:p>
        </p:txBody>
      </p:sp>
      <p:sp>
        <p:nvSpPr>
          <p:cNvPr id="6" name="Content Placeholder 5"/>
          <p:cNvSpPr>
            <a:spLocks noGrp="1"/>
          </p:cNvSpPr>
          <p:nvPr>
            <p:ph sz="half" idx="2"/>
          </p:nvPr>
        </p:nvSpPr>
        <p:spPr>
          <a:xfrm>
            <a:off x="169653" y="5322498"/>
            <a:ext cx="10242431" cy="705982"/>
          </a:xfrm>
        </p:spPr>
        <p:txBody>
          <a:bodyPr>
            <a:normAutofit/>
          </a:bodyPr>
          <a:lstStyle/>
          <a:p>
            <a:pPr marL="457200" lvl="1" indent="0" algn="ctr">
              <a:buNone/>
            </a:pPr>
            <a:r>
              <a:rPr lang="en-US" sz="2000" b="1" dirty="0" smtClean="0">
                <a:solidFill>
                  <a:srgbClr val="003782"/>
                </a:solidFill>
              </a:rPr>
              <a:t>Review </a:t>
            </a:r>
            <a:r>
              <a:rPr lang="en-US" sz="2000" b="1" dirty="0">
                <a:solidFill>
                  <a:srgbClr val="003782"/>
                </a:solidFill>
              </a:rPr>
              <a:t>process </a:t>
            </a:r>
            <a:r>
              <a:rPr lang="en-US" sz="2000" b="1" dirty="0" smtClean="0">
                <a:solidFill>
                  <a:srgbClr val="003782"/>
                </a:solidFill>
              </a:rPr>
              <a:t>will </a:t>
            </a:r>
            <a:r>
              <a:rPr lang="en-US" sz="2000" b="1" dirty="0">
                <a:solidFill>
                  <a:srgbClr val="003782"/>
                </a:solidFill>
              </a:rPr>
              <a:t>be </a:t>
            </a:r>
            <a:r>
              <a:rPr lang="en-US" sz="2000" b="1" dirty="0" smtClean="0">
                <a:solidFill>
                  <a:srgbClr val="003782"/>
                </a:solidFill>
              </a:rPr>
              <a:t>an important </a:t>
            </a:r>
            <a:r>
              <a:rPr lang="en-US" sz="2000" b="1" dirty="0">
                <a:solidFill>
                  <a:srgbClr val="003782"/>
                </a:solidFill>
              </a:rPr>
              <a:t>resource </a:t>
            </a:r>
            <a:r>
              <a:rPr lang="en-US" sz="2000" b="1" dirty="0" smtClean="0">
                <a:solidFill>
                  <a:srgbClr val="003782"/>
                </a:solidFill>
              </a:rPr>
              <a:t>for </a:t>
            </a:r>
            <a:r>
              <a:rPr lang="en-US" sz="2000" b="1" dirty="0">
                <a:solidFill>
                  <a:srgbClr val="003782"/>
                </a:solidFill>
              </a:rPr>
              <a:t>the planning </a:t>
            </a:r>
            <a:r>
              <a:rPr lang="en-US" sz="2000" b="1" dirty="0" smtClean="0">
                <a:solidFill>
                  <a:srgbClr val="003782"/>
                </a:solidFill>
              </a:rPr>
              <a:t>sector</a:t>
            </a:r>
            <a:endParaRPr lang="en-US" sz="2000" b="1" dirty="0">
              <a:solidFill>
                <a:srgbClr val="003782"/>
              </a:solidFill>
            </a:endParaRPr>
          </a:p>
        </p:txBody>
      </p:sp>
      <p:sp>
        <p:nvSpPr>
          <p:cNvPr id="3" name="Rectangle 2"/>
          <p:cNvSpPr/>
          <p:nvPr/>
        </p:nvSpPr>
        <p:spPr>
          <a:xfrm>
            <a:off x="169653" y="2341894"/>
            <a:ext cx="10320068" cy="707886"/>
          </a:xfrm>
          <a:prstGeom prst="rect">
            <a:avLst/>
          </a:prstGeom>
        </p:spPr>
        <p:txBody>
          <a:bodyPr wrap="square">
            <a:spAutoFit/>
          </a:bodyPr>
          <a:lstStyle/>
          <a:p>
            <a:pPr lvl="1" algn="ctr"/>
            <a:r>
              <a:rPr lang="en-US" sz="2000" dirty="0">
                <a:solidFill>
                  <a:srgbClr val="003782"/>
                </a:solidFill>
              </a:rPr>
              <a:t>OPR can at any time </a:t>
            </a:r>
            <a:r>
              <a:rPr lang="en-US" sz="2000" dirty="0" smtClean="0">
                <a:solidFill>
                  <a:srgbClr val="003782"/>
                </a:solidFill>
              </a:rPr>
              <a:t>or </a:t>
            </a:r>
            <a:r>
              <a:rPr lang="en-US" sz="2000" dirty="0">
                <a:solidFill>
                  <a:srgbClr val="003782"/>
                </a:solidFill>
              </a:rPr>
              <a:t>at request of the Minister </a:t>
            </a:r>
            <a:r>
              <a:rPr lang="en-US" sz="2000" dirty="0" smtClean="0">
                <a:solidFill>
                  <a:srgbClr val="003782"/>
                </a:solidFill>
              </a:rPr>
              <a:t>or </a:t>
            </a:r>
            <a:r>
              <a:rPr lang="en-US" sz="2000" dirty="0">
                <a:solidFill>
                  <a:srgbClr val="003782"/>
                </a:solidFill>
              </a:rPr>
              <a:t>on foot of </a:t>
            </a:r>
            <a:r>
              <a:rPr lang="en-US" sz="2000" dirty="0" smtClean="0">
                <a:solidFill>
                  <a:srgbClr val="003782"/>
                </a:solidFill>
              </a:rPr>
              <a:t>complaints, review </a:t>
            </a:r>
            <a:r>
              <a:rPr lang="en-US" sz="2000" dirty="0">
                <a:solidFill>
                  <a:srgbClr val="003782"/>
                </a:solidFill>
              </a:rPr>
              <a:t>systems and procedures used by all planning authorities, including An </a:t>
            </a:r>
            <a:r>
              <a:rPr lang="en-US" sz="2000" dirty="0" err="1">
                <a:solidFill>
                  <a:srgbClr val="003782"/>
                </a:solidFill>
              </a:rPr>
              <a:t>Bord</a:t>
            </a:r>
            <a:r>
              <a:rPr lang="en-US" sz="2000" dirty="0">
                <a:solidFill>
                  <a:srgbClr val="003782"/>
                </a:solidFill>
              </a:rPr>
              <a:t> </a:t>
            </a:r>
            <a:r>
              <a:rPr lang="en-US" sz="2000" dirty="0" err="1" smtClean="0">
                <a:solidFill>
                  <a:srgbClr val="003782"/>
                </a:solidFill>
              </a:rPr>
              <a:t>Pleanála</a:t>
            </a:r>
            <a:endParaRPr lang="en-US" sz="2000" dirty="0" smtClean="0">
              <a:solidFill>
                <a:srgbClr val="003782"/>
              </a:solidFill>
            </a:endParaRPr>
          </a:p>
        </p:txBody>
      </p:sp>
      <p:sp>
        <p:nvSpPr>
          <p:cNvPr id="5" name="Rectangle 4"/>
          <p:cNvSpPr/>
          <p:nvPr/>
        </p:nvSpPr>
        <p:spPr>
          <a:xfrm>
            <a:off x="488830" y="3575068"/>
            <a:ext cx="7990845" cy="430887"/>
          </a:xfrm>
          <a:prstGeom prst="rect">
            <a:avLst/>
          </a:prstGeom>
        </p:spPr>
        <p:txBody>
          <a:bodyPr wrap="square">
            <a:spAutoFit/>
          </a:bodyPr>
          <a:lstStyle/>
          <a:p>
            <a:pPr lvl="1"/>
            <a:r>
              <a:rPr lang="en-US" sz="2200" b="1" dirty="0" smtClean="0">
                <a:solidFill>
                  <a:srgbClr val="003782"/>
                </a:solidFill>
              </a:rPr>
              <a:t>Methodology: </a:t>
            </a:r>
            <a:r>
              <a:rPr lang="en-US" sz="2200" dirty="0">
                <a:solidFill>
                  <a:srgbClr val="003782"/>
                </a:solidFill>
              </a:rPr>
              <a:t>almost </a:t>
            </a:r>
            <a:r>
              <a:rPr lang="en-US" sz="2200" dirty="0" err="1" smtClean="0">
                <a:solidFill>
                  <a:srgbClr val="003782"/>
                </a:solidFill>
              </a:rPr>
              <a:t>finalised</a:t>
            </a:r>
            <a:r>
              <a:rPr lang="en-US" sz="2200" dirty="0" smtClean="0">
                <a:solidFill>
                  <a:srgbClr val="003782"/>
                </a:solidFill>
              </a:rPr>
              <a:t> </a:t>
            </a:r>
            <a:r>
              <a:rPr lang="en-US" sz="2200" dirty="0">
                <a:solidFill>
                  <a:srgbClr val="003782"/>
                </a:solidFill>
              </a:rPr>
              <a:t>– to be published shortly</a:t>
            </a:r>
          </a:p>
        </p:txBody>
      </p:sp>
      <p:sp>
        <p:nvSpPr>
          <p:cNvPr id="7" name="Rectangle 6"/>
          <p:cNvSpPr/>
          <p:nvPr/>
        </p:nvSpPr>
        <p:spPr>
          <a:xfrm>
            <a:off x="488830" y="4203449"/>
            <a:ext cx="10380452" cy="769441"/>
          </a:xfrm>
          <a:prstGeom prst="rect">
            <a:avLst/>
          </a:prstGeom>
        </p:spPr>
        <p:txBody>
          <a:bodyPr wrap="square">
            <a:spAutoFit/>
          </a:bodyPr>
          <a:lstStyle/>
          <a:p>
            <a:pPr lvl="1"/>
            <a:r>
              <a:rPr lang="en-US" sz="2200" b="1" dirty="0" smtClean="0">
                <a:solidFill>
                  <a:srgbClr val="003782"/>
                </a:solidFill>
              </a:rPr>
              <a:t>Reviews: </a:t>
            </a:r>
            <a:r>
              <a:rPr lang="en-US" sz="2200" dirty="0" smtClean="0">
                <a:solidFill>
                  <a:srgbClr val="003782"/>
                </a:solidFill>
              </a:rPr>
              <a:t>first two to be done this year, four next year, building to a </a:t>
            </a:r>
            <a:r>
              <a:rPr lang="en-US" sz="2200" dirty="0" err="1" smtClean="0">
                <a:solidFill>
                  <a:srgbClr val="003782"/>
                </a:solidFill>
              </a:rPr>
              <a:t>programme</a:t>
            </a:r>
            <a:r>
              <a:rPr lang="en-US" sz="2200" dirty="0" smtClean="0">
                <a:solidFill>
                  <a:srgbClr val="003782"/>
                </a:solidFill>
              </a:rPr>
              <a:t> whereby every planning authority is reviewed on a six </a:t>
            </a:r>
            <a:r>
              <a:rPr lang="en-US" sz="2200" dirty="0" err="1" smtClean="0">
                <a:solidFill>
                  <a:srgbClr val="003782"/>
                </a:solidFill>
              </a:rPr>
              <a:t>year+cycle</a:t>
            </a:r>
            <a:r>
              <a:rPr lang="en-US" sz="2200" dirty="0" smtClean="0">
                <a:solidFill>
                  <a:srgbClr val="003782"/>
                </a:solidFill>
              </a:rPr>
              <a:t>  </a:t>
            </a:r>
            <a:endParaRPr lang="en-US" sz="2200" dirty="0">
              <a:solidFill>
                <a:srgbClr val="00378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30" y="152367"/>
            <a:ext cx="2171660" cy="1874841"/>
          </a:xfrm>
          <a:prstGeom prst="ellipse">
            <a:avLst/>
          </a:prstGeom>
          <a:ln w="19050" cap="rnd">
            <a:solidFill>
              <a:srgbClr val="00378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210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516" y="609600"/>
            <a:ext cx="6884485" cy="671655"/>
          </a:xfrm>
        </p:spPr>
        <p:txBody>
          <a:bodyPr>
            <a:normAutofit/>
          </a:bodyPr>
          <a:lstStyle/>
          <a:p>
            <a:pPr algn="ctr"/>
            <a:r>
              <a:rPr lang="en-IE" sz="3200" b="1" dirty="0" smtClean="0">
                <a:solidFill>
                  <a:srgbClr val="003782"/>
                </a:solidFill>
              </a:rPr>
              <a:t>Research &amp; Public Awareness</a:t>
            </a:r>
            <a:endParaRPr lang="en-IE" sz="3200" b="1" dirty="0">
              <a:solidFill>
                <a:srgbClr val="003782"/>
              </a:solidFill>
            </a:endParaRPr>
          </a:p>
        </p:txBody>
      </p:sp>
      <p:sp>
        <p:nvSpPr>
          <p:cNvPr id="6" name="Content Placeholder 5"/>
          <p:cNvSpPr>
            <a:spLocks noGrp="1"/>
          </p:cNvSpPr>
          <p:nvPr>
            <p:ph sz="half" idx="2"/>
          </p:nvPr>
        </p:nvSpPr>
        <p:spPr>
          <a:xfrm>
            <a:off x="582444" y="2033071"/>
            <a:ext cx="9523428" cy="4278541"/>
          </a:xfrm>
        </p:spPr>
        <p:txBody>
          <a:bodyPr>
            <a:normAutofit/>
          </a:bodyPr>
          <a:lstStyle/>
          <a:p>
            <a:pPr>
              <a:buClr>
                <a:srgbClr val="003782"/>
              </a:buClr>
              <a:buFont typeface="Wingdings" panose="05000000000000000000" pitchFamily="2" charset="2"/>
              <a:buChar char="ü"/>
            </a:pPr>
            <a:r>
              <a:rPr lang="en-IE" b="1" dirty="0" smtClean="0">
                <a:solidFill>
                  <a:srgbClr val="003782"/>
                </a:solidFill>
              </a:rPr>
              <a:t>Training: </a:t>
            </a:r>
            <a:r>
              <a:rPr lang="en-IE" dirty="0" smtClean="0">
                <a:solidFill>
                  <a:srgbClr val="003782"/>
                </a:solidFill>
              </a:rPr>
              <a:t>for elected members and officials – four events: attended by over 500 members to date</a:t>
            </a:r>
          </a:p>
          <a:p>
            <a:pPr marL="0" indent="0">
              <a:buClr>
                <a:srgbClr val="003782"/>
              </a:buClr>
              <a:buNone/>
            </a:pPr>
            <a:endParaRPr lang="en-IE" dirty="0">
              <a:solidFill>
                <a:srgbClr val="003782"/>
              </a:solidFill>
            </a:endParaRPr>
          </a:p>
          <a:p>
            <a:pPr>
              <a:buClr>
                <a:srgbClr val="003782"/>
              </a:buClr>
              <a:buFont typeface="Wingdings" panose="05000000000000000000" pitchFamily="2" charset="2"/>
              <a:buChar char="ü"/>
            </a:pPr>
            <a:r>
              <a:rPr lang="en-IE" b="1" dirty="0" smtClean="0">
                <a:solidFill>
                  <a:srgbClr val="003782"/>
                </a:solidFill>
              </a:rPr>
              <a:t>Research: </a:t>
            </a:r>
            <a:r>
              <a:rPr lang="en-IE" dirty="0" smtClean="0">
                <a:solidFill>
                  <a:srgbClr val="003782"/>
                </a:solidFill>
              </a:rPr>
              <a:t>into matters relevant to the OPR’s functions or at the request of the Minister</a:t>
            </a:r>
          </a:p>
          <a:p>
            <a:pPr marL="0" indent="0">
              <a:buClr>
                <a:srgbClr val="003782"/>
              </a:buClr>
              <a:buNone/>
            </a:pPr>
            <a:endParaRPr lang="en-IE" dirty="0">
              <a:solidFill>
                <a:srgbClr val="003782"/>
              </a:solidFill>
            </a:endParaRPr>
          </a:p>
          <a:p>
            <a:pPr>
              <a:buClr>
                <a:srgbClr val="003782"/>
              </a:buClr>
              <a:buFont typeface="Wingdings" panose="05000000000000000000" pitchFamily="2" charset="2"/>
              <a:buChar char="ü"/>
            </a:pPr>
            <a:r>
              <a:rPr lang="en-IE" b="1" dirty="0" smtClean="0">
                <a:solidFill>
                  <a:srgbClr val="003782"/>
                </a:solidFill>
              </a:rPr>
              <a:t>National Planning Knowledge </a:t>
            </a:r>
            <a:r>
              <a:rPr lang="en-IE" b="1" dirty="0">
                <a:solidFill>
                  <a:srgbClr val="003782"/>
                </a:solidFill>
              </a:rPr>
              <a:t>Group </a:t>
            </a:r>
            <a:r>
              <a:rPr lang="en-IE" dirty="0" smtClean="0">
                <a:solidFill>
                  <a:srgbClr val="003782"/>
                </a:solidFill>
              </a:rPr>
              <a:t>established &amp; considering topics - </a:t>
            </a:r>
            <a:r>
              <a:rPr lang="en-IE" dirty="0" err="1" smtClean="0">
                <a:solidFill>
                  <a:srgbClr val="003782"/>
                </a:solidFill>
              </a:rPr>
              <a:t>eg</a:t>
            </a:r>
            <a:endParaRPr lang="en-IE" dirty="0">
              <a:solidFill>
                <a:srgbClr val="003782"/>
              </a:solidFill>
            </a:endParaRPr>
          </a:p>
          <a:p>
            <a:pPr lvl="1"/>
            <a:r>
              <a:rPr lang="en-IE" dirty="0" smtClean="0">
                <a:solidFill>
                  <a:srgbClr val="003782"/>
                </a:solidFill>
              </a:rPr>
              <a:t>Assessment of climate impacts in forward planning decisions</a:t>
            </a:r>
          </a:p>
          <a:p>
            <a:pPr lvl="1"/>
            <a:r>
              <a:rPr lang="en-IE" dirty="0" smtClean="0">
                <a:solidFill>
                  <a:srgbClr val="003782"/>
                </a:solidFill>
              </a:rPr>
              <a:t>GIS tools to assist forward planning</a:t>
            </a:r>
            <a:endParaRPr lang="en-US" sz="2200" b="1" dirty="0">
              <a:solidFill>
                <a:schemeClr val="tx1"/>
              </a:solidFill>
            </a:endParaRPr>
          </a:p>
          <a:p>
            <a:endParaRPr lang="en-IE" dirty="0"/>
          </a:p>
        </p:txBody>
      </p:sp>
      <p:sp>
        <p:nvSpPr>
          <p:cNvPr id="2" name="Rectangle 1"/>
          <p:cNvSpPr/>
          <p:nvPr/>
        </p:nvSpPr>
        <p:spPr>
          <a:xfrm>
            <a:off x="1204916" y="1464326"/>
            <a:ext cx="9120903" cy="400110"/>
          </a:xfrm>
          <a:prstGeom prst="rect">
            <a:avLst/>
          </a:prstGeom>
        </p:spPr>
        <p:txBody>
          <a:bodyPr wrap="square">
            <a:spAutoFit/>
          </a:bodyPr>
          <a:lstStyle/>
          <a:p>
            <a:r>
              <a:rPr lang="en-IE" sz="2000" dirty="0">
                <a:solidFill>
                  <a:srgbClr val="003782"/>
                </a:solidFill>
              </a:rPr>
              <a:t>Statutory mandate to conduct education, research and training programs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444" y="248001"/>
            <a:ext cx="1365698" cy="1216325"/>
          </a:xfrm>
          <a:prstGeom prst="rect">
            <a:avLst/>
          </a:prstGeom>
        </p:spPr>
      </p:pic>
      <p:sp>
        <p:nvSpPr>
          <p:cNvPr id="7" name="Content Placeholder 5"/>
          <p:cNvSpPr>
            <a:spLocks noGrp="1"/>
          </p:cNvSpPr>
          <p:nvPr>
            <p:ph sz="half" idx="2"/>
          </p:nvPr>
        </p:nvSpPr>
        <p:spPr>
          <a:xfrm>
            <a:off x="-136559" y="5605630"/>
            <a:ext cx="10242431" cy="705982"/>
          </a:xfrm>
        </p:spPr>
        <p:txBody>
          <a:bodyPr>
            <a:normAutofit/>
          </a:bodyPr>
          <a:lstStyle/>
          <a:p>
            <a:pPr marL="457200" lvl="1" indent="0" algn="ctr">
              <a:buNone/>
            </a:pPr>
            <a:r>
              <a:rPr lang="en-US" sz="2000" b="1" dirty="0" smtClean="0">
                <a:solidFill>
                  <a:srgbClr val="003782"/>
                </a:solidFill>
              </a:rPr>
              <a:t>We want people to engage more with the planning process, so we’re doing things like this……..</a:t>
            </a:r>
            <a:endParaRPr lang="en-US" sz="2000" b="1" dirty="0">
              <a:solidFill>
                <a:srgbClr val="003782"/>
              </a:solidFill>
            </a:endParaRPr>
          </a:p>
        </p:txBody>
      </p:sp>
    </p:spTree>
    <p:extLst>
      <p:ext uri="{BB962C8B-B14F-4D97-AF65-F5344CB8AC3E}">
        <p14:creationId xmlns:p14="http://schemas.microsoft.com/office/powerpoint/2010/main" val="7576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161" y="583721"/>
            <a:ext cx="6884485" cy="671655"/>
          </a:xfrm>
        </p:spPr>
        <p:txBody>
          <a:bodyPr>
            <a:normAutofit/>
          </a:bodyPr>
          <a:lstStyle/>
          <a:p>
            <a:pPr algn="ctr"/>
            <a:r>
              <a:rPr lang="en-IE" sz="3200" b="1" dirty="0" smtClean="0">
                <a:solidFill>
                  <a:srgbClr val="003782"/>
                </a:solidFill>
              </a:rPr>
              <a:t>Eco-Eye, RTE 1 January 2020</a:t>
            </a:r>
            <a:endParaRPr lang="en-IE" sz="3200" b="1" dirty="0">
              <a:solidFill>
                <a:srgbClr val="003782"/>
              </a:solidFill>
            </a:endParaRPr>
          </a:p>
        </p:txBody>
      </p:sp>
      <p:grpSp>
        <p:nvGrpSpPr>
          <p:cNvPr id="6" name="Group 5"/>
          <p:cNvGrpSpPr/>
          <p:nvPr/>
        </p:nvGrpSpPr>
        <p:grpSpPr>
          <a:xfrm>
            <a:off x="1452080" y="1555699"/>
            <a:ext cx="8000229" cy="4439660"/>
            <a:chOff x="1452080" y="1555699"/>
            <a:chExt cx="8000229" cy="4439660"/>
          </a:xfrm>
        </p:grpSpPr>
        <p:pic>
          <p:nvPicPr>
            <p:cNvPr id="9" name="Picture 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80" y="1555699"/>
              <a:ext cx="8000229" cy="4439660"/>
            </a:xfrm>
            <a:prstGeom prst="rect">
              <a:avLst/>
            </a:prstGeom>
            <a:ln w="19050">
              <a:solidFill>
                <a:srgbClr val="003782"/>
              </a:solidFill>
            </a:ln>
          </p:spPr>
        </p:pic>
        <p:sp>
          <p:nvSpPr>
            <p:cNvPr id="5" name="Action Button: End 4">
              <a:hlinkClick r:id="rId2" highlightClick="1"/>
            </p:cNvPr>
            <p:cNvSpPr/>
            <p:nvPr/>
          </p:nvSpPr>
          <p:spPr>
            <a:xfrm>
              <a:off x="5518030" y="3666227"/>
              <a:ext cx="577970" cy="431320"/>
            </a:xfrm>
            <a:prstGeom prst="actionButtonEnd">
              <a:avLst/>
            </a:prstGeom>
            <a:solidFill>
              <a:srgbClr val="00A3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976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8" y="1310336"/>
            <a:ext cx="3656875" cy="2054344"/>
          </a:xfrm>
          <a:prstGeom prst="rect">
            <a:avLst/>
          </a:prstGeom>
          <a:solidFill>
            <a:srgbClr val="FFFFFF">
              <a:shade val="85000"/>
            </a:srgbClr>
          </a:solidFill>
          <a:ln w="19050"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634" y="1615552"/>
            <a:ext cx="3586480" cy="1089660"/>
          </a:xfrm>
          <a:prstGeom prst="rect">
            <a:avLst/>
          </a:prstGeom>
          <a:solidFill>
            <a:srgbClr val="FFFFFF">
              <a:shade val="85000"/>
            </a:srgbClr>
          </a:solidFill>
          <a:ln w="19050" cap="sq">
            <a:solidFill>
              <a:srgbClr val="00378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3158">
            <a:off x="367888" y="4062254"/>
            <a:ext cx="3739856" cy="1493514"/>
          </a:xfrm>
          <a:prstGeom prst="rect">
            <a:avLst/>
          </a:prstGeom>
          <a:solidFill>
            <a:srgbClr val="FFFFFF">
              <a:shade val="85000"/>
            </a:srgbClr>
          </a:solidFill>
          <a:ln w="28575"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9309" y="1310336"/>
            <a:ext cx="3606959" cy="1800200"/>
          </a:xfrm>
          <a:prstGeom prst="rect">
            <a:avLst/>
          </a:prstGeom>
          <a:solidFill>
            <a:srgbClr val="FFFFFF">
              <a:shade val="85000"/>
            </a:srgbClr>
          </a:solidFill>
          <a:ln w="1905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5930" r="7657"/>
          <a:stretch/>
        </p:blipFill>
        <p:spPr>
          <a:xfrm rot="950600">
            <a:off x="9022079" y="4184170"/>
            <a:ext cx="2751908" cy="1249680"/>
          </a:xfrm>
          <a:prstGeom prst="rect">
            <a:avLst/>
          </a:prstGeom>
          <a:ln>
            <a:solidFill>
              <a:srgbClr val="003782"/>
            </a:solidFill>
          </a:ln>
        </p:spPr>
        <p:style>
          <a:lnRef idx="2">
            <a:schemeClr val="accent2"/>
          </a:lnRef>
          <a:fillRef idx="1">
            <a:schemeClr val="lt1"/>
          </a:fillRef>
          <a:effectRef idx="0">
            <a:schemeClr val="accent2"/>
          </a:effectRef>
          <a:fontRef idx="minor">
            <a:schemeClr val="dk1"/>
          </a:fontRef>
        </p:style>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933" y="4277021"/>
            <a:ext cx="3901019" cy="1938338"/>
          </a:xfrm>
          <a:prstGeom prst="rect">
            <a:avLst/>
          </a:prstGeom>
          <a:solidFill>
            <a:srgbClr val="003782"/>
          </a:solidFill>
          <a:ln w="28575">
            <a:solidFill>
              <a:srgbClr val="003782"/>
            </a:solidFill>
            <a:miter lim="800000"/>
            <a:headEnd/>
            <a:tailEnd/>
          </a:ln>
          <a:effectLst/>
          <a:extLst/>
        </p:spPr>
      </p:pic>
      <p:sp>
        <p:nvSpPr>
          <p:cNvPr id="13" name="Title 1"/>
          <p:cNvSpPr txBox="1">
            <a:spLocks/>
          </p:cNvSpPr>
          <p:nvPr/>
        </p:nvSpPr>
        <p:spPr>
          <a:xfrm>
            <a:off x="2161479" y="-142744"/>
            <a:ext cx="8457637" cy="1095214"/>
          </a:xfrm>
          <a:prstGeom prst="rect">
            <a:avLst/>
          </a:prstGeom>
          <a:ln w="12700">
            <a:miter lim="400000"/>
          </a:ln>
          <a:extLst>
            <a:ext uri="{C572A759-6A51-4108-AA02-DFA0A04FC94B}">
              <ma14:wrappingTextBoxFlag xmlns:ma14="http://schemas.microsoft.com/office/mac/drawingml/2011/main" xmlns="" val="1"/>
            </a:ext>
          </a:extLst>
        </p:spPr>
        <p:txBody>
          <a:bodyPr lIns="22860" tIns="45719" rIns="22860" bIns="45719">
            <a:noAutofit/>
          </a:bodyPr>
          <a:lstStyle>
            <a:lvl1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1pPr>
            <a:lvl2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2pPr>
            <a:lvl3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3pPr>
            <a:lvl4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4pPr>
            <a:lvl5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5pPr>
            <a:lvl6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6pPr>
            <a:lvl7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7pPr>
            <a:lvl8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8pPr>
            <a:lvl9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9pPr>
          </a:lstStyle>
          <a:p>
            <a:pPr marL="0" marR="0" lvl="0" indent="0" algn="l" defTabSz="825500" rtl="0" eaLnBrk="1" fontAlgn="auto" latinLnBrk="0" hangingPunct="1">
              <a:lnSpc>
                <a:spcPct val="80000"/>
              </a:lnSpc>
              <a:spcBef>
                <a:spcPct val="20000"/>
              </a:spcBef>
              <a:spcAft>
                <a:spcPts val="0"/>
              </a:spcAft>
              <a:buClrTx/>
              <a:buSzTx/>
              <a:buFontTx/>
              <a:buNone/>
              <a:tabLst/>
              <a:defRPr/>
            </a:pPr>
            <a:r>
              <a:rPr kumimoji="0" lang="en-US" sz="3600" b="0" i="0" u="none" strike="noStrike" kern="1200" cap="none" spc="-342" normalizeH="0" baseline="0" noProof="0" dirty="0">
                <a:ln>
                  <a:noFill/>
                </a:ln>
                <a:solidFill>
                  <a:srgbClr val="004E46"/>
                </a:solidFill>
                <a:effectLst/>
                <a:uLnTx/>
                <a:uFillTx/>
                <a:latin typeface="+mn-lt"/>
                <a:sym typeface="Lato Black"/>
              </a:rPr>
              <a:t/>
            </a:r>
            <a:br>
              <a:rPr kumimoji="0" lang="en-US" sz="3600" b="0" i="0" u="none" strike="noStrike" kern="1200" cap="none" spc="-342" normalizeH="0" baseline="0" noProof="0" dirty="0">
                <a:ln>
                  <a:noFill/>
                </a:ln>
                <a:solidFill>
                  <a:srgbClr val="004E46"/>
                </a:solidFill>
                <a:effectLst/>
                <a:uLnTx/>
                <a:uFillTx/>
                <a:latin typeface="+mn-lt"/>
                <a:sym typeface="Lato Black"/>
              </a:rPr>
            </a:br>
            <a:r>
              <a:rPr kumimoji="0" lang="en-US" sz="3200" b="1" i="0" u="none" strike="noStrike" kern="1200" cap="none" spc="0" normalizeH="0" baseline="0" noProof="0" dirty="0" smtClean="0">
                <a:ln>
                  <a:noFill/>
                </a:ln>
                <a:solidFill>
                  <a:srgbClr val="003782"/>
                </a:solidFill>
                <a:effectLst/>
                <a:uLnTx/>
                <a:uFillTx/>
                <a:latin typeface="+mn-lt"/>
                <a:sym typeface="Lato Black"/>
              </a:rPr>
              <a:t>Plan-making</a:t>
            </a:r>
            <a:r>
              <a:rPr kumimoji="0" lang="en-US" sz="3200" b="1" i="0" u="none" strike="noStrike" kern="1200" cap="none" spc="0" normalizeH="0" noProof="0" dirty="0" smtClean="0">
                <a:ln>
                  <a:noFill/>
                </a:ln>
                <a:solidFill>
                  <a:srgbClr val="003782"/>
                </a:solidFill>
                <a:effectLst/>
                <a:uLnTx/>
                <a:uFillTx/>
                <a:latin typeface="+mn-lt"/>
                <a:sym typeface="Lato Black"/>
              </a:rPr>
              <a:t> isn’t a “numbers” exercise</a:t>
            </a:r>
            <a:endParaRPr kumimoji="0" lang="en-US" sz="3200" b="1" i="0" u="none" strike="noStrike" kern="1200" cap="none" spc="0" normalizeH="0" baseline="0" noProof="0" dirty="0">
              <a:ln>
                <a:noFill/>
              </a:ln>
              <a:solidFill>
                <a:srgbClr val="003782"/>
              </a:solidFill>
              <a:effectLst/>
              <a:uLnTx/>
              <a:uFillTx/>
              <a:latin typeface="+mn-lt"/>
              <a:sym typeface="Lato Black"/>
            </a:endParaRPr>
          </a:p>
        </p:txBody>
      </p:sp>
    </p:spTree>
    <p:extLst>
      <p:ext uri="{BB962C8B-B14F-4D97-AF65-F5344CB8AC3E}">
        <p14:creationId xmlns:p14="http://schemas.microsoft.com/office/powerpoint/2010/main" val="4617113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36602" y="1073841"/>
            <a:ext cx="2075325" cy="2075325"/>
          </a:xfrm>
          <a:prstGeom prst="rect">
            <a:avLst/>
          </a:prstGeom>
          <a:noFill/>
          <a:ln w="19050">
            <a:solidFill>
              <a:srgbClr val="00378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9" name="Title 1"/>
          <p:cNvSpPr txBox="1">
            <a:spLocks/>
          </p:cNvSpPr>
          <p:nvPr/>
        </p:nvSpPr>
        <p:spPr>
          <a:xfrm>
            <a:off x="2201050" y="75398"/>
            <a:ext cx="11959087" cy="609600"/>
          </a:xfrm>
          <a:prstGeom prst="rect">
            <a:avLst/>
          </a:prstGeom>
          <a:ln w="12700">
            <a:miter lim="400000"/>
          </a:ln>
          <a:extLst>
            <a:ext uri="{C572A759-6A51-4108-AA02-DFA0A04FC94B}">
              <ma14:wrappingTextBoxFlag xmlns:ma14="http://schemas.microsoft.com/office/mac/drawingml/2011/main" xmlns="" val="1"/>
            </a:ext>
          </a:extLst>
        </p:spPr>
        <p:txBody>
          <a:bodyPr lIns="22860" tIns="45719" rIns="22860" bIns="45719">
            <a:noAutofit/>
          </a:bodyPr>
          <a:lstStyle>
            <a:lvl1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1pPr>
            <a:lvl2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2pPr>
            <a:lvl3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3pPr>
            <a:lvl4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4pPr>
            <a:lvl5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5pPr>
            <a:lvl6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6pPr>
            <a:lvl7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7pPr>
            <a:lvl8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8pPr>
            <a:lvl9pPr marL="0" marR="0" indent="0" algn="l" defTabSz="825500" latinLnBrk="0">
              <a:lnSpc>
                <a:spcPct val="80000"/>
              </a:lnSpc>
              <a:spcBef>
                <a:spcPts val="0"/>
              </a:spcBef>
              <a:spcAft>
                <a:spcPts val="0"/>
              </a:spcAft>
              <a:buClrTx/>
              <a:buSzTx/>
              <a:buFontTx/>
              <a:buNone/>
              <a:tabLst/>
              <a:defRPr sz="9600" b="0" i="0" u="none" strike="noStrike" cap="none" spc="-342" baseline="0">
                <a:ln>
                  <a:noFill/>
                </a:ln>
                <a:solidFill>
                  <a:srgbClr val="004E46"/>
                </a:solidFill>
                <a:uFillTx/>
                <a:latin typeface="Lato Black"/>
                <a:ea typeface="Lato Black"/>
                <a:cs typeface="Lato Black"/>
                <a:sym typeface="Lato Black"/>
              </a:defRPr>
            </a:lvl9pPr>
          </a:lstStyle>
          <a:p>
            <a:pPr marL="0" marR="0" lvl="0" indent="0" algn="l" defTabSz="825500" rtl="0" eaLnBrk="1" fontAlgn="auto" latinLnBrk="0" hangingPunct="1">
              <a:lnSpc>
                <a:spcPct val="80000"/>
              </a:lnSpc>
              <a:spcBef>
                <a:spcPct val="20000"/>
              </a:spcBef>
              <a:spcAft>
                <a:spcPts val="0"/>
              </a:spcAft>
              <a:buClrTx/>
              <a:buSzTx/>
              <a:buFontTx/>
              <a:buNone/>
              <a:tabLst/>
              <a:defRPr/>
            </a:pPr>
            <a:r>
              <a:rPr lang="en-IE" sz="3200" b="1" spc="0" noProof="0" dirty="0" smtClean="0">
                <a:solidFill>
                  <a:srgbClr val="003782"/>
                </a:solidFill>
                <a:latin typeface="+mn-lt"/>
                <a:cs typeface="Arial" panose="020B0604020202020204" pitchFamily="34" charset="0"/>
              </a:rPr>
              <a:t>It’s </a:t>
            </a:r>
            <a:r>
              <a:rPr lang="en-IE" sz="3200" b="1" spc="0" noProof="0" dirty="0" smtClean="0">
                <a:solidFill>
                  <a:srgbClr val="003782"/>
                </a:solidFill>
                <a:latin typeface="+mj-lt"/>
                <a:cs typeface="Arial" panose="020B0604020202020204" pitchFamily="34" charset="0"/>
              </a:rPr>
              <a:t>about </a:t>
            </a:r>
            <a:r>
              <a:rPr lang="en-IE" sz="3200" b="1" spc="0" noProof="0" dirty="0" smtClean="0">
                <a:solidFill>
                  <a:srgbClr val="003782"/>
                </a:solidFill>
                <a:latin typeface="+mn-lt"/>
                <a:cs typeface="Arial" panose="020B0604020202020204" pitchFamily="34" charset="0"/>
              </a:rPr>
              <a:t>place-making – focus </a:t>
            </a:r>
          </a:p>
          <a:p>
            <a:pPr marL="0" marR="0" lvl="0" indent="0" algn="l" defTabSz="825500" rtl="0" eaLnBrk="1" fontAlgn="auto" latinLnBrk="0" hangingPunct="1">
              <a:lnSpc>
                <a:spcPct val="80000"/>
              </a:lnSpc>
              <a:spcBef>
                <a:spcPct val="20000"/>
              </a:spcBef>
              <a:spcAft>
                <a:spcPts val="0"/>
              </a:spcAft>
              <a:buClrTx/>
              <a:buSzTx/>
              <a:buFontTx/>
              <a:buNone/>
              <a:tabLst/>
              <a:defRPr/>
            </a:pPr>
            <a:r>
              <a:rPr lang="en-IE" sz="3200" b="1" spc="0" noProof="0" dirty="0" smtClean="0">
                <a:solidFill>
                  <a:srgbClr val="003782"/>
                </a:solidFill>
                <a:latin typeface="+mn-lt"/>
                <a:cs typeface="Arial" panose="020B0604020202020204" pitchFamily="34" charset="0"/>
              </a:rPr>
              <a:t>on certainty and deliverability</a:t>
            </a:r>
            <a:endParaRPr kumimoji="0" lang="en-US" sz="3200" b="1" u="none" strike="noStrike" kern="1200" cap="none" spc="0" normalizeH="0" baseline="0" noProof="0" dirty="0">
              <a:ln>
                <a:noFill/>
              </a:ln>
              <a:solidFill>
                <a:srgbClr val="003782"/>
              </a:solidFill>
              <a:effectLst/>
              <a:uLnTx/>
              <a:uFillTx/>
              <a:latin typeface="+mn-lt"/>
              <a:cs typeface="Arial" panose="020B0604020202020204" pitchFamily="34" charset="0"/>
              <a:sym typeface="Lato Black"/>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80" y="3783671"/>
            <a:ext cx="2850403" cy="1563496"/>
          </a:xfrm>
          <a:prstGeom prst="rect">
            <a:avLst/>
          </a:prstGeom>
          <a:solidFill>
            <a:srgbClr val="FFFFFF">
              <a:shade val="85000"/>
            </a:srgbClr>
          </a:solidFill>
          <a:ln w="38100"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vm-dubfs01\D1\plan_spl\common\Staff Directories\Cathal Black\People\Niall Cussen\Lough Key\PDF to JPG Exports\Boyle 2040 Summary &amp; Royal Hotel Project_page16_image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18907">
            <a:off x="8347871" y="4200798"/>
            <a:ext cx="3390107" cy="1722438"/>
          </a:xfrm>
          <a:prstGeom prst="rect">
            <a:avLst/>
          </a:prstGeom>
          <a:solidFill>
            <a:srgbClr val="FFFFFF">
              <a:shade val="85000"/>
            </a:srgbClr>
          </a:solidFill>
          <a:ln w="28575"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021" y="1481985"/>
            <a:ext cx="2032000" cy="1524000"/>
          </a:xfrm>
          <a:prstGeom prst="rect">
            <a:avLst/>
          </a:prstGeom>
          <a:solidFill>
            <a:srgbClr val="FFFFFF">
              <a:shade val="85000"/>
            </a:srgbClr>
          </a:solidFill>
          <a:ln w="28575"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style>
          <a:lnRef idx="0">
            <a:schemeClr val="accent4"/>
          </a:lnRef>
          <a:fillRef idx="3">
            <a:schemeClr val="accent4"/>
          </a:fillRef>
          <a:effectRef idx="3">
            <a:schemeClr val="accent4"/>
          </a:effectRef>
          <a:fontRef idx="minor">
            <a:schemeClr val="lt1"/>
          </a:fontRef>
        </p:style>
      </p:pic>
      <p:pic>
        <p:nvPicPr>
          <p:cNvPr id="2052" name="Picture 4" descr="\\vm-dubfs01\D1\plan_spl\common\Staff Directories\Cathal Black\People\Niall Cussen\Lough Key\PDF to JPG Exports\Boyle 2040 Summary &amp; Royal Hotel Project_page16_image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84259">
            <a:off x="8029399" y="1183137"/>
            <a:ext cx="2294573" cy="2121694"/>
          </a:xfrm>
          <a:prstGeom prst="rect">
            <a:avLst/>
          </a:prstGeom>
          <a:solidFill>
            <a:srgbClr val="FFFFFF">
              <a:shade val="85000"/>
            </a:srgbClr>
          </a:solidFill>
          <a:ln w="19050" cap="sq">
            <a:solidFill>
              <a:srgbClr val="00378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3" descr="Picture 180.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6189" y="3500422"/>
            <a:ext cx="3377273" cy="1609482"/>
          </a:xfrm>
          <a:prstGeom prst="rect">
            <a:avLst/>
          </a:prstGeom>
          <a:noFill/>
          <a:ln w="28575">
            <a:solidFill>
              <a:srgbClr val="00378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26096" y="1109060"/>
            <a:ext cx="2213508" cy="2292399"/>
          </a:xfrm>
          <a:prstGeom prst="rect">
            <a:avLst/>
          </a:prstGeom>
          <a:noFill/>
          <a:ln w="28575">
            <a:solidFill>
              <a:srgbClr val="0037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92_taskforce"/>
          <p:cNvPicPr>
            <a:picLocks noGrp="1" noChangeAspect="1"/>
          </p:cNvPicPr>
          <p:nvPr isPhoto="1"/>
        </p:nvPicPr>
        <p:blipFill>
          <a:blip r:embed="rId10" cstate="print">
            <a:extLst>
              <a:ext uri="{28A0092B-C50C-407E-A947-70E740481C1C}">
                <a14:useLocalDpi xmlns:a14="http://schemas.microsoft.com/office/drawing/2010/main" val="0"/>
              </a:ext>
            </a:extLst>
          </a:blip>
          <a:srcRect/>
          <a:stretch>
            <a:fillRect/>
          </a:stretch>
        </p:blipFill>
        <p:spPr bwMode="auto">
          <a:xfrm>
            <a:off x="3633381" y="5268988"/>
            <a:ext cx="3330593" cy="1494397"/>
          </a:xfrm>
          <a:prstGeom prst="rect">
            <a:avLst/>
          </a:prstGeom>
          <a:solidFill>
            <a:srgbClr val="003782"/>
          </a:solidFill>
          <a:ln w="28575">
            <a:solidFill>
              <a:srgbClr val="003782"/>
            </a:solidFill>
            <a:miter lim="800000"/>
            <a:headEnd/>
            <a:tailEnd/>
          </a:ln>
          <a:extLst/>
        </p:spPr>
      </p:pic>
    </p:spTree>
    <p:extLst>
      <p:ext uri="{BB962C8B-B14F-4D97-AF65-F5344CB8AC3E}">
        <p14:creationId xmlns:p14="http://schemas.microsoft.com/office/powerpoint/2010/main" val="2335996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374</TotalTime>
  <Words>636</Words>
  <Application>Microsoft Office PowerPoint</Application>
  <PresentationFormat>Widescreen</PresentationFormat>
  <Paragraphs>71</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Lato Black</vt:lpstr>
      <vt:lpstr>Times New Roman</vt:lpstr>
      <vt:lpstr>Wingdings</vt:lpstr>
      <vt:lpstr>Wingdings 3</vt:lpstr>
      <vt:lpstr>Facet</vt:lpstr>
      <vt:lpstr>IHBA/CIF Regional Seminars</vt:lpstr>
      <vt:lpstr>Purpose of the OPR</vt:lpstr>
      <vt:lpstr>Three main functions </vt:lpstr>
      <vt:lpstr>Assessment of Statutory Plans</vt:lpstr>
      <vt:lpstr>Reviews of Planning Authorities</vt:lpstr>
      <vt:lpstr>Research &amp; Public Awareness</vt:lpstr>
      <vt:lpstr>Eco-Eye, RTE 1 January 2020</vt:lpstr>
      <vt:lpstr>PowerPoint Presentation</vt:lpstr>
      <vt:lpstr>PowerPoint Presentation</vt:lpstr>
      <vt:lpstr>PowerPoint Presentation</vt:lpstr>
      <vt:lpstr>PowerPoint Presentation</vt:lpstr>
      <vt:lpstr>PowerPoint Presentation</vt:lpstr>
      <vt:lpstr>PowerPoint Presentation</vt:lpstr>
    </vt:vector>
  </TitlesOfParts>
  <Company>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Kilroy</dc:creator>
  <cp:lastModifiedBy>Daniel English</cp:lastModifiedBy>
  <cp:revision>44</cp:revision>
  <dcterms:created xsi:type="dcterms:W3CDTF">2019-04-02T16:08:17Z</dcterms:created>
  <dcterms:modified xsi:type="dcterms:W3CDTF">2020-03-09T10:13:17Z</dcterms:modified>
</cp:coreProperties>
</file>