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7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5" r:id="rId2"/>
  </p:sldMasterIdLst>
  <p:notesMasterIdLst>
    <p:notesMasterId r:id="rId15"/>
  </p:notesMasterIdLst>
  <p:sldIdLst>
    <p:sldId id="256" r:id="rId3"/>
    <p:sldId id="305" r:id="rId4"/>
    <p:sldId id="275" r:id="rId5"/>
    <p:sldId id="304" r:id="rId6"/>
    <p:sldId id="291" r:id="rId7"/>
    <p:sldId id="296" r:id="rId8"/>
    <p:sldId id="300" r:id="rId9"/>
    <p:sldId id="297" r:id="rId10"/>
    <p:sldId id="301" r:id="rId11"/>
    <p:sldId id="302" r:id="rId12"/>
    <p:sldId id="30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46674-2AEA-4C30-B7D0-F2E0721F021F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835AA-95BE-41D2-B11B-702F28DBFA8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588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6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879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27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690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053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6382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304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519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7339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CECE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9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581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CECE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3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CECE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3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9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355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34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05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143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16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89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905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3F53-E624-4420-A70C-14FBCDB20AD1}" type="datetimeFigureOut">
              <a:rPr lang="en-IE" smtClean="0"/>
              <a:t>04/12/2019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E89605-9CBF-4FDF-9476-BF3AD11F543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0" y="140229"/>
            <a:ext cx="2932298" cy="14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315668"/>
          </a:xfrm>
          <a:custGeom>
            <a:avLst/>
            <a:gdLst/>
            <a:ahLst/>
            <a:cxnLst/>
            <a:rect l="l" t="t" r="r" b="b"/>
            <a:pathLst>
              <a:path w="12192000" h="1314450">
                <a:moveTo>
                  <a:pt x="0" y="1314449"/>
                </a:moveTo>
                <a:lnTo>
                  <a:pt x="12192000" y="1314449"/>
                </a:lnTo>
                <a:lnTo>
                  <a:pt x="12192000" y="0"/>
                </a:lnTo>
                <a:lnTo>
                  <a:pt x="0" y="0"/>
                </a:lnTo>
                <a:lnTo>
                  <a:pt x="0" y="1314449"/>
                </a:lnTo>
                <a:close/>
              </a:path>
            </a:pathLst>
          </a:custGeom>
          <a:solidFill>
            <a:srgbClr val="00A2D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3851666"/>
            <a:ext cx="12192000" cy="3000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847173" y="4602948"/>
            <a:ext cx="901700" cy="497030"/>
          </a:xfrm>
          <a:custGeom>
            <a:avLst/>
            <a:gdLst/>
            <a:ahLst/>
            <a:cxnLst/>
            <a:rect l="l" t="t" r="r" b="b"/>
            <a:pathLst>
              <a:path w="901700" h="496570">
                <a:moveTo>
                  <a:pt x="901226" y="0"/>
                </a:moveTo>
                <a:lnTo>
                  <a:pt x="0" y="496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847173" y="4602948"/>
            <a:ext cx="901700" cy="497030"/>
          </a:xfrm>
          <a:custGeom>
            <a:avLst/>
            <a:gdLst/>
            <a:ahLst/>
            <a:cxnLst/>
            <a:rect l="l" t="t" r="r" b="b"/>
            <a:pathLst>
              <a:path w="901700" h="496570">
                <a:moveTo>
                  <a:pt x="901226" y="0"/>
                </a:moveTo>
                <a:lnTo>
                  <a:pt x="0" y="496000"/>
                </a:lnTo>
              </a:path>
            </a:pathLst>
          </a:custGeom>
          <a:ln w="5519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88605" y="5328221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1028702" y="0"/>
                </a:moveTo>
                <a:lnTo>
                  <a:pt x="0" y="0"/>
                </a:lnTo>
              </a:path>
            </a:pathLst>
          </a:custGeom>
          <a:ln w="5524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19074" y="2726675"/>
            <a:ext cx="914400" cy="91524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85" y="914399"/>
                </a:moveTo>
                <a:lnTo>
                  <a:pt x="410428" y="912040"/>
                </a:lnTo>
                <a:lnTo>
                  <a:pt x="365024" y="905117"/>
                </a:lnTo>
                <a:lnTo>
                  <a:pt x="321204" y="893859"/>
                </a:lnTo>
                <a:lnTo>
                  <a:pt x="279196" y="878495"/>
                </a:lnTo>
                <a:lnTo>
                  <a:pt x="239229" y="859254"/>
                </a:lnTo>
                <a:lnTo>
                  <a:pt x="201535" y="836365"/>
                </a:lnTo>
                <a:lnTo>
                  <a:pt x="166341" y="810058"/>
                </a:lnTo>
                <a:lnTo>
                  <a:pt x="133877" y="780561"/>
                </a:lnTo>
                <a:lnTo>
                  <a:pt x="104374" y="748105"/>
                </a:lnTo>
                <a:lnTo>
                  <a:pt x="78059" y="712918"/>
                </a:lnTo>
                <a:lnTo>
                  <a:pt x="55164" y="675229"/>
                </a:lnTo>
                <a:lnTo>
                  <a:pt x="35917" y="635268"/>
                </a:lnTo>
                <a:lnTo>
                  <a:pt x="20547" y="593264"/>
                </a:lnTo>
                <a:lnTo>
                  <a:pt x="9285" y="549446"/>
                </a:lnTo>
                <a:lnTo>
                  <a:pt x="2359" y="504044"/>
                </a:lnTo>
                <a:lnTo>
                  <a:pt x="0" y="457286"/>
                </a:lnTo>
                <a:lnTo>
                  <a:pt x="2359" y="410535"/>
                </a:lnTo>
                <a:lnTo>
                  <a:pt x="9285" y="365134"/>
                </a:lnTo>
                <a:lnTo>
                  <a:pt x="20547" y="321312"/>
                </a:lnTo>
                <a:lnTo>
                  <a:pt x="35917" y="279300"/>
                </a:lnTo>
                <a:lnTo>
                  <a:pt x="55164" y="239327"/>
                </a:lnTo>
                <a:lnTo>
                  <a:pt x="78059" y="201624"/>
                </a:lnTo>
                <a:lnTo>
                  <a:pt x="104374" y="166420"/>
                </a:lnTo>
                <a:lnTo>
                  <a:pt x="133877" y="133945"/>
                </a:lnTo>
                <a:lnTo>
                  <a:pt x="166341" y="104430"/>
                </a:lnTo>
                <a:lnTo>
                  <a:pt x="201535" y="78104"/>
                </a:lnTo>
                <a:lnTo>
                  <a:pt x="239229" y="55197"/>
                </a:lnTo>
                <a:lnTo>
                  <a:pt x="279196" y="35939"/>
                </a:lnTo>
                <a:lnTo>
                  <a:pt x="321204" y="20560"/>
                </a:lnTo>
                <a:lnTo>
                  <a:pt x="365024" y="9291"/>
                </a:lnTo>
                <a:lnTo>
                  <a:pt x="410428" y="2361"/>
                </a:lnTo>
                <a:lnTo>
                  <a:pt x="457185" y="0"/>
                </a:lnTo>
                <a:lnTo>
                  <a:pt x="503909" y="2361"/>
                </a:lnTo>
                <a:lnTo>
                  <a:pt x="549289" y="9291"/>
                </a:lnTo>
                <a:lnTo>
                  <a:pt x="593092" y="20561"/>
                </a:lnTo>
                <a:lnTo>
                  <a:pt x="635091" y="35939"/>
                </a:lnTo>
                <a:lnTo>
                  <a:pt x="675053" y="55198"/>
                </a:lnTo>
                <a:lnTo>
                  <a:pt x="712749" y="78105"/>
                </a:lnTo>
                <a:lnTo>
                  <a:pt x="747949" y="104432"/>
                </a:lnTo>
                <a:lnTo>
                  <a:pt x="780421" y="133949"/>
                </a:lnTo>
                <a:lnTo>
                  <a:pt x="809937" y="166425"/>
                </a:lnTo>
                <a:lnTo>
                  <a:pt x="836265" y="201631"/>
                </a:lnTo>
                <a:lnTo>
                  <a:pt x="859176" y="239337"/>
                </a:lnTo>
                <a:lnTo>
                  <a:pt x="878438" y="279312"/>
                </a:lnTo>
                <a:lnTo>
                  <a:pt x="893822" y="321328"/>
                </a:lnTo>
                <a:lnTo>
                  <a:pt x="905097" y="365153"/>
                </a:lnTo>
                <a:lnTo>
                  <a:pt x="912033" y="410559"/>
                </a:lnTo>
                <a:lnTo>
                  <a:pt x="914400" y="457314"/>
                </a:lnTo>
                <a:lnTo>
                  <a:pt x="912038" y="504072"/>
                </a:lnTo>
                <a:lnTo>
                  <a:pt x="905106" y="549474"/>
                </a:lnTo>
                <a:lnTo>
                  <a:pt x="893835" y="593290"/>
                </a:lnTo>
                <a:lnTo>
                  <a:pt x="878454" y="635293"/>
                </a:lnTo>
                <a:lnTo>
                  <a:pt x="859194" y="675251"/>
                </a:lnTo>
                <a:lnTo>
                  <a:pt x="836285" y="712937"/>
                </a:lnTo>
                <a:lnTo>
                  <a:pt x="809958" y="748122"/>
                </a:lnTo>
                <a:lnTo>
                  <a:pt x="780443" y="780576"/>
                </a:lnTo>
                <a:lnTo>
                  <a:pt x="747970" y="810069"/>
                </a:lnTo>
                <a:lnTo>
                  <a:pt x="712769" y="836374"/>
                </a:lnTo>
                <a:lnTo>
                  <a:pt x="675072" y="859260"/>
                </a:lnTo>
                <a:lnTo>
                  <a:pt x="635107" y="878499"/>
                </a:lnTo>
                <a:lnTo>
                  <a:pt x="593106" y="893862"/>
                </a:lnTo>
                <a:lnTo>
                  <a:pt x="549298" y="905119"/>
                </a:lnTo>
                <a:lnTo>
                  <a:pt x="503914" y="912041"/>
                </a:lnTo>
                <a:lnTo>
                  <a:pt x="457185" y="91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19074" y="2726675"/>
            <a:ext cx="914400" cy="915247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85" y="914399"/>
                </a:moveTo>
                <a:lnTo>
                  <a:pt x="410428" y="912040"/>
                </a:lnTo>
                <a:lnTo>
                  <a:pt x="365024" y="905117"/>
                </a:lnTo>
                <a:lnTo>
                  <a:pt x="321204" y="893859"/>
                </a:lnTo>
                <a:lnTo>
                  <a:pt x="279196" y="878495"/>
                </a:lnTo>
                <a:lnTo>
                  <a:pt x="239229" y="859254"/>
                </a:lnTo>
                <a:lnTo>
                  <a:pt x="201535" y="836365"/>
                </a:lnTo>
                <a:lnTo>
                  <a:pt x="166341" y="810058"/>
                </a:lnTo>
                <a:lnTo>
                  <a:pt x="133877" y="780561"/>
                </a:lnTo>
                <a:lnTo>
                  <a:pt x="104374" y="748105"/>
                </a:lnTo>
                <a:lnTo>
                  <a:pt x="78059" y="712918"/>
                </a:lnTo>
                <a:lnTo>
                  <a:pt x="55164" y="675229"/>
                </a:lnTo>
                <a:lnTo>
                  <a:pt x="35917" y="635268"/>
                </a:lnTo>
                <a:lnTo>
                  <a:pt x="20547" y="593264"/>
                </a:lnTo>
                <a:lnTo>
                  <a:pt x="9285" y="549446"/>
                </a:lnTo>
                <a:lnTo>
                  <a:pt x="2359" y="504044"/>
                </a:lnTo>
                <a:lnTo>
                  <a:pt x="0" y="457286"/>
                </a:lnTo>
                <a:lnTo>
                  <a:pt x="2359" y="410535"/>
                </a:lnTo>
                <a:lnTo>
                  <a:pt x="9285" y="365134"/>
                </a:lnTo>
                <a:lnTo>
                  <a:pt x="20547" y="321312"/>
                </a:lnTo>
                <a:lnTo>
                  <a:pt x="35917" y="279300"/>
                </a:lnTo>
                <a:lnTo>
                  <a:pt x="55164" y="239327"/>
                </a:lnTo>
                <a:lnTo>
                  <a:pt x="78059" y="201624"/>
                </a:lnTo>
                <a:lnTo>
                  <a:pt x="104374" y="166420"/>
                </a:lnTo>
                <a:lnTo>
                  <a:pt x="133877" y="133945"/>
                </a:lnTo>
                <a:lnTo>
                  <a:pt x="166341" y="104430"/>
                </a:lnTo>
                <a:lnTo>
                  <a:pt x="201535" y="78104"/>
                </a:lnTo>
                <a:lnTo>
                  <a:pt x="239229" y="55197"/>
                </a:lnTo>
                <a:lnTo>
                  <a:pt x="279196" y="35939"/>
                </a:lnTo>
                <a:lnTo>
                  <a:pt x="321204" y="20560"/>
                </a:lnTo>
                <a:lnTo>
                  <a:pt x="365024" y="9291"/>
                </a:lnTo>
                <a:lnTo>
                  <a:pt x="410428" y="2361"/>
                </a:lnTo>
                <a:lnTo>
                  <a:pt x="457185" y="0"/>
                </a:lnTo>
                <a:lnTo>
                  <a:pt x="503909" y="2361"/>
                </a:lnTo>
                <a:lnTo>
                  <a:pt x="549289" y="9291"/>
                </a:lnTo>
                <a:lnTo>
                  <a:pt x="593092" y="20561"/>
                </a:lnTo>
                <a:lnTo>
                  <a:pt x="635091" y="35939"/>
                </a:lnTo>
                <a:lnTo>
                  <a:pt x="675053" y="55198"/>
                </a:lnTo>
                <a:lnTo>
                  <a:pt x="712749" y="78105"/>
                </a:lnTo>
                <a:lnTo>
                  <a:pt x="747949" y="104432"/>
                </a:lnTo>
                <a:lnTo>
                  <a:pt x="780421" y="133949"/>
                </a:lnTo>
                <a:lnTo>
                  <a:pt x="809937" y="166425"/>
                </a:lnTo>
                <a:lnTo>
                  <a:pt x="836265" y="201631"/>
                </a:lnTo>
                <a:lnTo>
                  <a:pt x="859176" y="239337"/>
                </a:lnTo>
                <a:lnTo>
                  <a:pt x="878438" y="279312"/>
                </a:lnTo>
                <a:lnTo>
                  <a:pt x="893822" y="321328"/>
                </a:lnTo>
                <a:lnTo>
                  <a:pt x="905097" y="365153"/>
                </a:lnTo>
                <a:lnTo>
                  <a:pt x="912033" y="410559"/>
                </a:lnTo>
                <a:lnTo>
                  <a:pt x="914400" y="457314"/>
                </a:lnTo>
                <a:lnTo>
                  <a:pt x="912038" y="504072"/>
                </a:lnTo>
                <a:lnTo>
                  <a:pt x="905106" y="549474"/>
                </a:lnTo>
                <a:lnTo>
                  <a:pt x="893835" y="593290"/>
                </a:lnTo>
                <a:lnTo>
                  <a:pt x="878454" y="635293"/>
                </a:lnTo>
                <a:lnTo>
                  <a:pt x="859194" y="675251"/>
                </a:lnTo>
                <a:lnTo>
                  <a:pt x="836285" y="712937"/>
                </a:lnTo>
                <a:lnTo>
                  <a:pt x="809958" y="748122"/>
                </a:lnTo>
                <a:lnTo>
                  <a:pt x="780443" y="780576"/>
                </a:lnTo>
                <a:lnTo>
                  <a:pt x="747970" y="810069"/>
                </a:lnTo>
                <a:lnTo>
                  <a:pt x="712769" y="836374"/>
                </a:lnTo>
                <a:lnTo>
                  <a:pt x="675072" y="859260"/>
                </a:lnTo>
                <a:lnTo>
                  <a:pt x="635107" y="878499"/>
                </a:lnTo>
                <a:lnTo>
                  <a:pt x="593106" y="893862"/>
                </a:lnTo>
                <a:lnTo>
                  <a:pt x="549298" y="905119"/>
                </a:lnTo>
                <a:lnTo>
                  <a:pt x="503914" y="912041"/>
                </a:lnTo>
                <a:lnTo>
                  <a:pt x="457185" y="91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29032" y="3803996"/>
            <a:ext cx="4010025" cy="543428"/>
          </a:xfrm>
          <a:custGeom>
            <a:avLst/>
            <a:gdLst/>
            <a:ahLst/>
            <a:cxnLst/>
            <a:rect l="l" t="t" r="r" b="b"/>
            <a:pathLst>
              <a:path w="4010025" h="542925">
                <a:moveTo>
                  <a:pt x="4009903" y="542924"/>
                </a:moveTo>
                <a:lnTo>
                  <a:pt x="0" y="542924"/>
                </a:lnTo>
                <a:lnTo>
                  <a:pt x="0" y="399291"/>
                </a:lnTo>
                <a:lnTo>
                  <a:pt x="64522" y="394724"/>
                </a:lnTo>
                <a:lnTo>
                  <a:pt x="122506" y="381836"/>
                </a:lnTo>
                <a:lnTo>
                  <a:pt x="171634" y="361847"/>
                </a:lnTo>
                <a:lnTo>
                  <a:pt x="209592" y="335975"/>
                </a:lnTo>
                <a:lnTo>
                  <a:pt x="234065" y="305440"/>
                </a:lnTo>
                <a:lnTo>
                  <a:pt x="242737" y="271462"/>
                </a:lnTo>
                <a:lnTo>
                  <a:pt x="234065" y="237483"/>
                </a:lnTo>
                <a:lnTo>
                  <a:pt x="209592" y="206948"/>
                </a:lnTo>
                <a:lnTo>
                  <a:pt x="171634" y="181077"/>
                </a:lnTo>
                <a:lnTo>
                  <a:pt x="122506" y="161087"/>
                </a:lnTo>
                <a:lnTo>
                  <a:pt x="64522" y="148200"/>
                </a:lnTo>
                <a:lnTo>
                  <a:pt x="0" y="143633"/>
                </a:lnTo>
                <a:lnTo>
                  <a:pt x="0" y="0"/>
                </a:lnTo>
                <a:lnTo>
                  <a:pt x="4010029" y="0"/>
                </a:lnTo>
                <a:lnTo>
                  <a:pt x="4010029" y="143633"/>
                </a:lnTo>
                <a:lnTo>
                  <a:pt x="3945497" y="148200"/>
                </a:lnTo>
                <a:lnTo>
                  <a:pt x="3887490" y="161087"/>
                </a:lnTo>
                <a:lnTo>
                  <a:pt x="3838331" y="181077"/>
                </a:lnTo>
                <a:lnTo>
                  <a:pt x="3800343" y="206948"/>
                </a:lnTo>
                <a:lnTo>
                  <a:pt x="3775846" y="237483"/>
                </a:lnTo>
                <a:lnTo>
                  <a:pt x="3767165" y="271462"/>
                </a:lnTo>
                <a:lnTo>
                  <a:pt x="3775846" y="305440"/>
                </a:lnTo>
                <a:lnTo>
                  <a:pt x="3800338" y="335975"/>
                </a:lnTo>
                <a:lnTo>
                  <a:pt x="3838316" y="361847"/>
                </a:lnTo>
                <a:lnTo>
                  <a:pt x="3887453" y="381836"/>
                </a:lnTo>
                <a:lnTo>
                  <a:pt x="3945424" y="394724"/>
                </a:lnTo>
                <a:lnTo>
                  <a:pt x="4009903" y="399291"/>
                </a:lnTo>
                <a:lnTo>
                  <a:pt x="4009903" y="542924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5029201" y="5267439"/>
            <a:ext cx="2486025" cy="0"/>
          </a:xfrm>
          <a:custGeom>
            <a:avLst/>
            <a:gdLst/>
            <a:ahLst/>
            <a:cxnLst/>
            <a:rect l="l" t="t" r="r" b="b"/>
            <a:pathLst>
              <a:path w="2486025">
                <a:moveTo>
                  <a:pt x="0" y="0"/>
                </a:moveTo>
                <a:lnTo>
                  <a:pt x="2486030" y="0"/>
                </a:lnTo>
              </a:path>
            </a:pathLst>
          </a:custGeom>
          <a:ln w="58102">
            <a:solidFill>
              <a:srgbClr val="00402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754" y="-79449"/>
            <a:ext cx="3629659" cy="940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ECECE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7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7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7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pr.ie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opr.i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53" y="1815301"/>
            <a:ext cx="9249348" cy="1646302"/>
          </a:xfrm>
        </p:spPr>
        <p:txBody>
          <a:bodyPr/>
          <a:lstStyle/>
          <a:p>
            <a:pPr algn="ctr"/>
            <a:r>
              <a:rPr lang="en-IE" sz="3600" b="1" dirty="0" smtClean="0">
                <a:solidFill>
                  <a:schemeClr val="tx1"/>
                </a:solidFill>
              </a:rPr>
              <a:t>Ireland’s Planning Process</a:t>
            </a:r>
            <a:br>
              <a:rPr lang="en-IE" sz="3600" b="1" dirty="0" smtClean="0">
                <a:solidFill>
                  <a:schemeClr val="tx1"/>
                </a:solidFill>
              </a:rPr>
            </a:br>
            <a:r>
              <a:rPr lang="en-IE" sz="3600" b="1" dirty="0" smtClean="0">
                <a:solidFill>
                  <a:schemeClr val="tx1"/>
                </a:solidFill>
              </a:rPr>
              <a:t>Fit for purpose?</a:t>
            </a:r>
            <a:endParaRPr lang="en-IE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846065"/>
            <a:ext cx="7766936" cy="1301668"/>
          </a:xfrm>
        </p:spPr>
        <p:txBody>
          <a:bodyPr>
            <a:normAutofit/>
          </a:bodyPr>
          <a:lstStyle/>
          <a:p>
            <a:pPr algn="ctr"/>
            <a:endParaRPr lang="en-IE" dirty="0" smtClean="0"/>
          </a:p>
          <a:p>
            <a:pPr algn="ctr"/>
            <a:r>
              <a:rPr lang="en-IE" sz="3000" dirty="0" smtClean="0">
                <a:solidFill>
                  <a:schemeClr val="tx1"/>
                </a:solidFill>
              </a:rPr>
              <a:t>Niall Cussen F.I.P.I Planning Regulator</a:t>
            </a:r>
            <a:endParaRPr lang="en-IE" sz="1600" dirty="0" smtClean="0">
              <a:solidFill>
                <a:schemeClr val="tx1"/>
              </a:solidFill>
            </a:endParaRPr>
          </a:p>
          <a:p>
            <a:pPr algn="ctr"/>
            <a:endParaRPr lang="en-IE" sz="2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" y="5460002"/>
            <a:ext cx="1837784" cy="137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dopted 2005 edenderry pl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43" y="5465252"/>
            <a:ext cx="1944626" cy="13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rish Rail New Fle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88" y="5465252"/>
            <a:ext cx="1852262" cy="138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60" y="5460002"/>
            <a:ext cx="1844936" cy="13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mccoy_c\AppData\Local\Microsoft\Windows\Temporary Internet Files\Content.Outlook\KEZT20A1\NO FEE MIN COVENEY GREEN SCHOOLS MX3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41" y="5465264"/>
            <a:ext cx="1920287" cy="13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Adamstown Layout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6250" y="5465460"/>
            <a:ext cx="1858905" cy="13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damstown Railway Station 20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53" y="5465460"/>
            <a:ext cx="2158825" cy="139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893" y="96721"/>
            <a:ext cx="3952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6544" y="626226"/>
            <a:ext cx="7829340" cy="1320800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solidFill>
                  <a:schemeClr val="tx1"/>
                </a:solidFill>
              </a:rPr>
              <a:t>Structure</a:t>
            </a:r>
            <a:endParaRPr lang="en-IE" sz="5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2268" y="1711978"/>
            <a:ext cx="6120130" cy="4507230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157816" y="1967928"/>
            <a:ext cx="5105140" cy="3967961"/>
          </a:xfrm>
        </p:spPr>
        <p:txBody>
          <a:bodyPr>
            <a:noAutofit/>
          </a:bodyPr>
          <a:lstStyle/>
          <a:p>
            <a:r>
              <a:rPr lang="en-IE" sz="2200" b="1" dirty="0">
                <a:solidFill>
                  <a:schemeClr val="tx1"/>
                </a:solidFill>
              </a:rPr>
              <a:t>Located at 77 St John Rogerson’s Quay Dublin </a:t>
            </a:r>
            <a:r>
              <a:rPr lang="en-IE" sz="2200" b="1" dirty="0" smtClean="0">
                <a:solidFill>
                  <a:schemeClr val="tx1"/>
                </a:solidFill>
              </a:rPr>
              <a:t>2 – TUD </a:t>
            </a:r>
            <a:r>
              <a:rPr lang="en-IE" sz="2200" b="1" dirty="0" err="1" smtClean="0">
                <a:solidFill>
                  <a:schemeClr val="tx1"/>
                </a:solidFill>
              </a:rPr>
              <a:t>Grangegorman</a:t>
            </a:r>
            <a:r>
              <a:rPr lang="en-IE" sz="2200" b="1" dirty="0" smtClean="0">
                <a:solidFill>
                  <a:schemeClr val="tx1"/>
                </a:solidFill>
              </a:rPr>
              <a:t> (Q1 2020)</a:t>
            </a:r>
            <a:endParaRPr lang="en-IE" sz="2200" b="1" dirty="0">
              <a:solidFill>
                <a:schemeClr val="tx1"/>
              </a:solidFill>
            </a:endParaRPr>
          </a:p>
          <a:p>
            <a:r>
              <a:rPr lang="en-IE" sz="2200" b="1" dirty="0">
                <a:solidFill>
                  <a:schemeClr val="tx1"/>
                </a:solidFill>
              </a:rPr>
              <a:t>Contact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E" sz="2200" u="sng" dirty="0">
                <a:solidFill>
                  <a:schemeClr val="tx1"/>
                </a:solidFill>
              </a:rPr>
              <a:t>Phone:</a:t>
            </a:r>
            <a:r>
              <a:rPr lang="en-IE" sz="2200" dirty="0">
                <a:solidFill>
                  <a:schemeClr val="tx1"/>
                </a:solidFill>
              </a:rPr>
              <a:t> 01 553 0270  (9.30AM – 1PM and 2PM – 4PM)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E" sz="2200" u="sng" dirty="0">
                <a:solidFill>
                  <a:schemeClr val="tx1"/>
                </a:solidFill>
              </a:rPr>
              <a:t>Email:</a:t>
            </a:r>
            <a:r>
              <a:rPr lang="en-IE" sz="2200" dirty="0">
                <a:solidFill>
                  <a:schemeClr val="tx1"/>
                </a:solidFill>
              </a:rPr>
              <a:t> 	</a:t>
            </a:r>
            <a:r>
              <a:rPr lang="en-IE" sz="2200" u="sng" dirty="0">
                <a:solidFill>
                  <a:schemeClr val="tx1"/>
                </a:solidFill>
                <a:hlinkClick r:id="rId3"/>
              </a:rPr>
              <a:t>info@opr.ie</a:t>
            </a:r>
            <a:endParaRPr lang="en-IE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IE" sz="2200" u="sng" dirty="0">
                <a:solidFill>
                  <a:schemeClr val="tx1"/>
                </a:solidFill>
              </a:rPr>
              <a:t>Website</a:t>
            </a:r>
            <a:r>
              <a:rPr lang="en-IE" sz="2200" dirty="0">
                <a:solidFill>
                  <a:schemeClr val="tx1"/>
                </a:solidFill>
              </a:rPr>
              <a:t>:  </a:t>
            </a:r>
            <a:r>
              <a:rPr lang="en-IE" sz="2200" dirty="0">
                <a:solidFill>
                  <a:schemeClr val="tx1"/>
                </a:solidFill>
                <a:hlinkClick r:id="rId4"/>
              </a:rPr>
              <a:t>www.opr.ie</a:t>
            </a:r>
            <a:r>
              <a:rPr lang="en-IE" sz="2200" dirty="0">
                <a:solidFill>
                  <a:schemeClr val="tx1"/>
                </a:solidFill>
              </a:rPr>
              <a:t>  </a:t>
            </a:r>
            <a:endParaRPr lang="en-IE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sz="2400" b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21" y="70601"/>
            <a:ext cx="3494896" cy="16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6544" y="626226"/>
            <a:ext cx="7829340" cy="1320800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solidFill>
                  <a:schemeClr val="tx1"/>
                </a:solidFill>
              </a:rPr>
              <a:t>Summary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082" y="1787237"/>
            <a:ext cx="10191832" cy="3967961"/>
          </a:xfrm>
        </p:spPr>
        <p:txBody>
          <a:bodyPr>
            <a:noAutofit/>
          </a:bodyPr>
          <a:lstStyle/>
          <a:p>
            <a:r>
              <a:rPr lang="en-IE" sz="2400" b="1" dirty="0" smtClean="0">
                <a:solidFill>
                  <a:schemeClr val="tx1"/>
                </a:solidFill>
              </a:rPr>
              <a:t>Ireland’s planning process has come a long way in last decade…</a:t>
            </a:r>
          </a:p>
          <a:p>
            <a:endParaRPr lang="en-IE" sz="2400" b="1" dirty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tx1"/>
                </a:solidFill>
              </a:rPr>
              <a:t>Major strides in strengthening plan-making and implementation…</a:t>
            </a:r>
          </a:p>
          <a:p>
            <a:endParaRPr lang="en-IE" sz="2400" b="1" dirty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tx1"/>
                </a:solidFill>
              </a:rPr>
              <a:t>Enables shift of public engagement to plan making stage…</a:t>
            </a:r>
          </a:p>
          <a:p>
            <a:endParaRPr lang="en-IE" sz="2400" b="1" dirty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tx1"/>
                </a:solidFill>
              </a:rPr>
              <a:t>Oversight and governance structures will bed in…</a:t>
            </a:r>
          </a:p>
          <a:p>
            <a:endParaRPr lang="en-IE" sz="2400" b="1" dirty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tx1"/>
                </a:solidFill>
              </a:rPr>
              <a:t>Proper planning also needs effective and timely dispute resolution and enforcement mechanisms (Courts)</a:t>
            </a:r>
          </a:p>
          <a:p>
            <a:endParaRPr lang="en-IE" sz="2400" b="1" dirty="0">
              <a:solidFill>
                <a:schemeClr val="tx1"/>
              </a:solidFill>
            </a:endParaRPr>
          </a:p>
          <a:p>
            <a:endParaRPr lang="en-IE" sz="2400" b="1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02" y="146598"/>
            <a:ext cx="3137448" cy="14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556364"/>
            <a:ext cx="8596668" cy="3403600"/>
          </a:xfrm>
        </p:spPr>
        <p:txBody>
          <a:bodyPr>
            <a:normAutofit/>
          </a:bodyPr>
          <a:lstStyle/>
          <a:p>
            <a:pPr algn="ctr"/>
            <a:r>
              <a:rPr lang="en-IE" sz="4800" dirty="0" smtClean="0"/>
              <a:t>Thank You</a:t>
            </a:r>
            <a:endParaRPr lang="en-IE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2" y="141317"/>
            <a:ext cx="3469956" cy="164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603" y="584663"/>
            <a:ext cx="7619945" cy="1320800"/>
          </a:xfrm>
        </p:spPr>
        <p:txBody>
          <a:bodyPr>
            <a:normAutofit/>
          </a:bodyPr>
          <a:lstStyle/>
          <a:p>
            <a:r>
              <a:rPr lang="en-IE" sz="4800" b="1" dirty="0" smtClean="0">
                <a:solidFill>
                  <a:schemeClr val="tx1"/>
                </a:solidFill>
              </a:rPr>
              <a:t>Planning is Key!</a:t>
            </a:r>
            <a:endParaRPr lang="en-IE" sz="4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2" y="1516717"/>
            <a:ext cx="4476930" cy="2614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7" y="4161094"/>
            <a:ext cx="4482645" cy="2620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15" y="1542068"/>
            <a:ext cx="4424145" cy="258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64" y="4193185"/>
            <a:ext cx="4422406" cy="258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67" y="0"/>
            <a:ext cx="3361563" cy="15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6544" y="609600"/>
            <a:ext cx="6797990" cy="1320800"/>
          </a:xfrm>
        </p:spPr>
        <p:txBody>
          <a:bodyPr>
            <a:normAutofit/>
          </a:bodyPr>
          <a:lstStyle/>
          <a:p>
            <a:r>
              <a:rPr lang="en-IE" sz="7200" b="1" dirty="0" smtClean="0">
                <a:solidFill>
                  <a:schemeClr val="tx1"/>
                </a:solidFill>
              </a:rPr>
              <a:t>Then and Now</a:t>
            </a:r>
            <a:endParaRPr lang="en-IE" sz="7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2776"/>
              </p:ext>
            </p:extLst>
          </p:nvPr>
        </p:nvGraphicFramePr>
        <p:xfrm>
          <a:off x="761602" y="1648040"/>
          <a:ext cx="1088129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638">
                  <a:extLst>
                    <a:ext uri="{9D8B030D-6E8A-4147-A177-3AD203B41FA5}">
                      <a16:colId xmlns:a16="http://schemas.microsoft.com/office/drawing/2014/main" val="2678980111"/>
                    </a:ext>
                  </a:extLst>
                </a:gridCol>
                <a:gridCol w="6100652">
                  <a:extLst>
                    <a:ext uri="{9D8B030D-6E8A-4147-A177-3AD203B41FA5}">
                      <a16:colId xmlns:a16="http://schemas.microsoft.com/office/drawing/2014/main" val="346049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1990’s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2019+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No national planning framework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NPF (2018)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33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No regional planning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Regional Spatial and Economic Strategies (</a:t>
                      </a:r>
                      <a:r>
                        <a:rPr lang="en-IE" baseline="0" dirty="0" smtClean="0"/>
                        <a:t>2019)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13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Planning</a:t>
                      </a:r>
                      <a:r>
                        <a:rPr lang="en-IE" baseline="0" dirty="0" smtClean="0"/>
                        <a:t> and Development Act 1963 (as amended)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Planning</a:t>
                      </a:r>
                      <a:r>
                        <a:rPr lang="en-IE" baseline="0" dirty="0" smtClean="0"/>
                        <a:t> and Development Act 2000 (as amended) 944 amendments since 2000 (??!!)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5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Few EU Directives impacting directly on Planning (EIA)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EIA, SEA, Habitats, WFD, Noise, Public Participation, Services, Aarhus</a:t>
                      </a:r>
                      <a:r>
                        <a:rPr lang="en-IE" baseline="0" dirty="0" smtClean="0"/>
                        <a:t>, etc</a:t>
                      </a:r>
                      <a:r>
                        <a:rPr lang="en-IE" dirty="0" smtClean="0"/>
                        <a:t>……….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6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 Challenges: Economic development??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Sustainable development,</a:t>
                      </a:r>
                      <a:r>
                        <a:rPr lang="en-IE" baseline="0" dirty="0" smtClean="0"/>
                        <a:t> environmental protection, climate adaptation (flood protection) and emissions reduction (smarter travel </a:t>
                      </a:r>
                      <a:r>
                        <a:rPr lang="en-IE" baseline="0" dirty="0" err="1" smtClean="0"/>
                        <a:t>etc</a:t>
                      </a:r>
                      <a:r>
                        <a:rPr lang="en-IE" baseline="0" dirty="0" smtClean="0"/>
                        <a:t>), housing delivery, rational delivery of public services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01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1x statutory planning guidelines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&gt;30</a:t>
                      </a:r>
                      <a:r>
                        <a:rPr lang="en-IE" baseline="0" dirty="0" smtClean="0"/>
                        <a:t> Ministerial Guidelines and Directives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63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88</a:t>
                      </a:r>
                      <a:r>
                        <a:rPr lang="en-IE" baseline="0" dirty="0" smtClean="0"/>
                        <a:t> planning authorities – ABP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31 planning authorities – 3</a:t>
                      </a:r>
                      <a:r>
                        <a:rPr lang="en-IE" baseline="0" dirty="0" smtClean="0"/>
                        <a:t> regional assemblies – ABP – EPA – Land Development Agency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9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Judicial</a:t>
                      </a:r>
                      <a:r>
                        <a:rPr lang="en-IE" baseline="0" dirty="0" smtClean="0"/>
                        <a:t> reviews of planning decisions (?)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150+ JR’s on</a:t>
                      </a:r>
                      <a:r>
                        <a:rPr lang="en-IE" baseline="0" dirty="0" smtClean="0"/>
                        <a:t> planning related matters?? S50B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2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/>
              <a:t>P</a:t>
            </a:r>
            <a:r>
              <a:rPr spc="-245" dirty="0"/>
              <a:t>l</a:t>
            </a:r>
            <a:r>
              <a:rPr spc="-310" dirty="0"/>
              <a:t>a</a:t>
            </a:r>
            <a:r>
              <a:rPr spc="-130" dirty="0"/>
              <a:t>nn</a:t>
            </a:r>
            <a:r>
              <a:rPr spc="-245" dirty="0"/>
              <a:t>i</a:t>
            </a:r>
            <a:r>
              <a:rPr spc="-95" dirty="0"/>
              <a:t>n</a:t>
            </a:r>
            <a:r>
              <a:rPr dirty="0"/>
              <a:t>g</a:t>
            </a:r>
          </a:p>
        </p:txBody>
      </p:sp>
      <p:sp>
        <p:nvSpPr>
          <p:cNvPr id="3" name="object 3"/>
          <p:cNvSpPr/>
          <p:nvPr/>
        </p:nvSpPr>
        <p:spPr>
          <a:xfrm>
            <a:off x="7817799" y="156251"/>
            <a:ext cx="3821749" cy="126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17625"/>
            <a:ext cx="12192000" cy="2533650"/>
          </a:xfrm>
          <a:custGeom>
            <a:avLst/>
            <a:gdLst/>
            <a:ahLst/>
            <a:cxnLst/>
            <a:rect l="l" t="t" r="r" b="b"/>
            <a:pathLst>
              <a:path w="12192000" h="2533650">
                <a:moveTo>
                  <a:pt x="0" y="0"/>
                </a:moveTo>
                <a:lnTo>
                  <a:pt x="0" y="2533653"/>
                </a:lnTo>
                <a:lnTo>
                  <a:pt x="12191999" y="253365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1072" y="685800"/>
            <a:ext cx="209296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450" spc="65" dirty="0">
                <a:solidFill>
                  <a:srgbClr val="E4E4E4"/>
                </a:solidFill>
                <a:latin typeface="Verdana"/>
                <a:cs typeface="Verdana"/>
              </a:rPr>
              <a:t>in</a:t>
            </a:r>
            <a:r>
              <a:rPr sz="3450" spc="-380" dirty="0">
                <a:solidFill>
                  <a:srgbClr val="E4E4E4"/>
                </a:solidFill>
                <a:latin typeface="Verdana"/>
                <a:cs typeface="Verdana"/>
              </a:rPr>
              <a:t> </a:t>
            </a:r>
            <a:r>
              <a:rPr sz="3450" spc="-35" dirty="0">
                <a:solidFill>
                  <a:srgbClr val="E4E4E4"/>
                </a:solidFill>
                <a:latin typeface="Verdana"/>
                <a:cs typeface="Verdana"/>
              </a:rPr>
              <a:t>Ireland</a:t>
            </a:r>
            <a:endParaRPr sz="34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8900" y="51324"/>
            <a:ext cx="457200" cy="295910"/>
          </a:xfrm>
          <a:custGeom>
            <a:avLst/>
            <a:gdLst/>
            <a:ahLst/>
            <a:cxnLst/>
            <a:rect l="l" t="t" r="r" b="b"/>
            <a:pathLst>
              <a:path w="457200" h="295910">
                <a:moveTo>
                  <a:pt x="359644" y="295682"/>
                </a:moveTo>
                <a:lnTo>
                  <a:pt x="77166" y="295682"/>
                </a:lnTo>
                <a:lnTo>
                  <a:pt x="47129" y="289508"/>
                </a:lnTo>
                <a:lnTo>
                  <a:pt x="22601" y="272673"/>
                </a:lnTo>
                <a:lnTo>
                  <a:pt x="6063" y="247701"/>
                </a:lnTo>
                <a:lnTo>
                  <a:pt x="0" y="217121"/>
                </a:lnTo>
                <a:lnTo>
                  <a:pt x="6012" y="186677"/>
                </a:lnTo>
                <a:lnTo>
                  <a:pt x="22415" y="161781"/>
                </a:lnTo>
                <a:lnTo>
                  <a:pt x="46755" y="144922"/>
                </a:lnTo>
                <a:lnTo>
                  <a:pt x="76581" y="138590"/>
                </a:lnTo>
                <a:lnTo>
                  <a:pt x="84753" y="94635"/>
                </a:lnTo>
                <a:lnTo>
                  <a:pt x="105057" y="56572"/>
                </a:lnTo>
                <a:lnTo>
                  <a:pt x="135311" y="26627"/>
                </a:lnTo>
                <a:lnTo>
                  <a:pt x="173333" y="7027"/>
                </a:lnTo>
                <a:lnTo>
                  <a:pt x="216941" y="0"/>
                </a:lnTo>
                <a:lnTo>
                  <a:pt x="258247" y="6284"/>
                </a:lnTo>
                <a:lnTo>
                  <a:pt x="294679" y="23889"/>
                </a:lnTo>
                <a:lnTo>
                  <a:pt x="324404" y="50938"/>
                </a:lnTo>
                <a:lnTo>
                  <a:pt x="345586" y="85557"/>
                </a:lnTo>
                <a:lnTo>
                  <a:pt x="355584" y="85557"/>
                </a:lnTo>
                <a:lnTo>
                  <a:pt x="394055" y="93465"/>
                </a:lnTo>
                <a:lnTo>
                  <a:pt x="426917" y="116022"/>
                </a:lnTo>
                <a:lnTo>
                  <a:pt x="449074" y="149478"/>
                </a:lnTo>
                <a:lnTo>
                  <a:pt x="457200" y="190445"/>
                </a:lnTo>
                <a:lnTo>
                  <a:pt x="452505" y="221887"/>
                </a:lnTo>
                <a:lnTo>
                  <a:pt x="419226" y="271930"/>
                </a:lnTo>
                <a:lnTo>
                  <a:pt x="385597" y="291049"/>
                </a:lnTo>
                <a:lnTo>
                  <a:pt x="368624" y="295143"/>
                </a:lnTo>
                <a:lnTo>
                  <a:pt x="359644" y="295682"/>
                </a:lnTo>
                <a:close/>
              </a:path>
              <a:path w="457200" h="295910">
                <a:moveTo>
                  <a:pt x="355584" y="85557"/>
                </a:moveTo>
                <a:lnTo>
                  <a:pt x="345586" y="85557"/>
                </a:lnTo>
                <a:lnTo>
                  <a:pt x="348300" y="85338"/>
                </a:lnTo>
                <a:lnTo>
                  <a:pt x="351043" y="85193"/>
                </a:lnTo>
                <a:lnTo>
                  <a:pt x="353815" y="85193"/>
                </a:lnTo>
                <a:lnTo>
                  <a:pt x="355584" y="85557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0351" y="165624"/>
            <a:ext cx="466725" cy="295910"/>
          </a:xfrm>
          <a:custGeom>
            <a:avLst/>
            <a:gdLst/>
            <a:ahLst/>
            <a:cxnLst/>
            <a:rect l="l" t="t" r="r" b="b"/>
            <a:pathLst>
              <a:path w="466725" h="295909">
                <a:moveTo>
                  <a:pt x="367137" y="295682"/>
                </a:moveTo>
                <a:lnTo>
                  <a:pt x="78774" y="295682"/>
                </a:lnTo>
                <a:lnTo>
                  <a:pt x="48111" y="289508"/>
                </a:lnTo>
                <a:lnTo>
                  <a:pt x="23071" y="272673"/>
                </a:lnTo>
                <a:lnTo>
                  <a:pt x="6190" y="247701"/>
                </a:lnTo>
                <a:lnTo>
                  <a:pt x="0" y="217121"/>
                </a:lnTo>
                <a:lnTo>
                  <a:pt x="6137" y="186677"/>
                </a:lnTo>
                <a:lnTo>
                  <a:pt x="22882" y="161781"/>
                </a:lnTo>
                <a:lnTo>
                  <a:pt x="47729" y="144922"/>
                </a:lnTo>
                <a:lnTo>
                  <a:pt x="78176" y="138590"/>
                </a:lnTo>
                <a:lnTo>
                  <a:pt x="86519" y="94635"/>
                </a:lnTo>
                <a:lnTo>
                  <a:pt x="107246" y="56572"/>
                </a:lnTo>
                <a:lnTo>
                  <a:pt x="138130" y="26627"/>
                </a:lnTo>
                <a:lnTo>
                  <a:pt x="176944" y="7027"/>
                </a:lnTo>
                <a:lnTo>
                  <a:pt x="221461" y="0"/>
                </a:lnTo>
                <a:lnTo>
                  <a:pt x="263627" y="6284"/>
                </a:lnTo>
                <a:lnTo>
                  <a:pt x="300819" y="23889"/>
                </a:lnTo>
                <a:lnTo>
                  <a:pt x="331163" y="50938"/>
                </a:lnTo>
                <a:lnTo>
                  <a:pt x="352786" y="85557"/>
                </a:lnTo>
                <a:lnTo>
                  <a:pt x="362992" y="85557"/>
                </a:lnTo>
                <a:lnTo>
                  <a:pt x="402265" y="93465"/>
                </a:lnTo>
                <a:lnTo>
                  <a:pt x="435812" y="116022"/>
                </a:lnTo>
                <a:lnTo>
                  <a:pt x="458430" y="149478"/>
                </a:lnTo>
                <a:lnTo>
                  <a:pt x="466725" y="190445"/>
                </a:lnTo>
                <a:lnTo>
                  <a:pt x="461933" y="221887"/>
                </a:lnTo>
                <a:lnTo>
                  <a:pt x="427960" y="271930"/>
                </a:lnTo>
                <a:lnTo>
                  <a:pt x="393631" y="291049"/>
                </a:lnTo>
                <a:lnTo>
                  <a:pt x="376304" y="295143"/>
                </a:lnTo>
                <a:lnTo>
                  <a:pt x="367137" y="295682"/>
                </a:lnTo>
                <a:close/>
              </a:path>
              <a:path w="466725" h="295909">
                <a:moveTo>
                  <a:pt x="362992" y="85557"/>
                </a:moveTo>
                <a:lnTo>
                  <a:pt x="352786" y="85557"/>
                </a:lnTo>
                <a:lnTo>
                  <a:pt x="355557" y="85338"/>
                </a:lnTo>
                <a:lnTo>
                  <a:pt x="358357" y="85193"/>
                </a:lnTo>
                <a:lnTo>
                  <a:pt x="361187" y="85193"/>
                </a:lnTo>
                <a:lnTo>
                  <a:pt x="362992" y="85557"/>
                </a:lnTo>
                <a:close/>
              </a:path>
            </a:pathLst>
          </a:custGeom>
          <a:solidFill>
            <a:srgbClr val="C7C7C7">
              <a:alpha val="6470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351" y="1431925"/>
            <a:ext cx="5534025" cy="1085850"/>
          </a:xfrm>
          <a:custGeom>
            <a:avLst/>
            <a:gdLst/>
            <a:ahLst/>
            <a:cxnLst/>
            <a:rect l="l" t="t" r="r" b="b"/>
            <a:pathLst>
              <a:path w="5534025" h="1085850">
                <a:moveTo>
                  <a:pt x="0" y="0"/>
                </a:moveTo>
                <a:lnTo>
                  <a:pt x="0" y="1085848"/>
                </a:lnTo>
                <a:lnTo>
                  <a:pt x="5534027" y="1085848"/>
                </a:lnTo>
                <a:lnTo>
                  <a:pt x="55340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7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9074" y="151765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85" y="914399"/>
                </a:moveTo>
                <a:lnTo>
                  <a:pt x="410428" y="912040"/>
                </a:lnTo>
                <a:lnTo>
                  <a:pt x="365024" y="905117"/>
                </a:lnTo>
                <a:lnTo>
                  <a:pt x="321204" y="893859"/>
                </a:lnTo>
                <a:lnTo>
                  <a:pt x="279196" y="878495"/>
                </a:lnTo>
                <a:lnTo>
                  <a:pt x="239229" y="859254"/>
                </a:lnTo>
                <a:lnTo>
                  <a:pt x="201535" y="836365"/>
                </a:lnTo>
                <a:lnTo>
                  <a:pt x="166341" y="810058"/>
                </a:lnTo>
                <a:lnTo>
                  <a:pt x="133877" y="780561"/>
                </a:lnTo>
                <a:lnTo>
                  <a:pt x="104374" y="748105"/>
                </a:lnTo>
                <a:lnTo>
                  <a:pt x="78059" y="712918"/>
                </a:lnTo>
                <a:lnTo>
                  <a:pt x="55164" y="675229"/>
                </a:lnTo>
                <a:lnTo>
                  <a:pt x="35917" y="635268"/>
                </a:lnTo>
                <a:lnTo>
                  <a:pt x="20547" y="593264"/>
                </a:lnTo>
                <a:lnTo>
                  <a:pt x="9285" y="549446"/>
                </a:lnTo>
                <a:lnTo>
                  <a:pt x="2359" y="504044"/>
                </a:lnTo>
                <a:lnTo>
                  <a:pt x="0" y="457286"/>
                </a:lnTo>
                <a:lnTo>
                  <a:pt x="2359" y="410535"/>
                </a:lnTo>
                <a:lnTo>
                  <a:pt x="9285" y="365134"/>
                </a:lnTo>
                <a:lnTo>
                  <a:pt x="20547" y="321312"/>
                </a:lnTo>
                <a:lnTo>
                  <a:pt x="35917" y="279300"/>
                </a:lnTo>
                <a:lnTo>
                  <a:pt x="55164" y="239327"/>
                </a:lnTo>
                <a:lnTo>
                  <a:pt x="78059" y="201624"/>
                </a:lnTo>
                <a:lnTo>
                  <a:pt x="104374" y="166420"/>
                </a:lnTo>
                <a:lnTo>
                  <a:pt x="133877" y="133945"/>
                </a:lnTo>
                <a:lnTo>
                  <a:pt x="166341" y="104430"/>
                </a:lnTo>
                <a:lnTo>
                  <a:pt x="201535" y="78104"/>
                </a:lnTo>
                <a:lnTo>
                  <a:pt x="239229" y="55197"/>
                </a:lnTo>
                <a:lnTo>
                  <a:pt x="279196" y="35939"/>
                </a:lnTo>
                <a:lnTo>
                  <a:pt x="321204" y="20560"/>
                </a:lnTo>
                <a:lnTo>
                  <a:pt x="365024" y="9291"/>
                </a:lnTo>
                <a:lnTo>
                  <a:pt x="410428" y="2361"/>
                </a:lnTo>
                <a:lnTo>
                  <a:pt x="457185" y="0"/>
                </a:lnTo>
                <a:lnTo>
                  <a:pt x="503909" y="2361"/>
                </a:lnTo>
                <a:lnTo>
                  <a:pt x="549289" y="9291"/>
                </a:lnTo>
                <a:lnTo>
                  <a:pt x="593092" y="20561"/>
                </a:lnTo>
                <a:lnTo>
                  <a:pt x="635091" y="35939"/>
                </a:lnTo>
                <a:lnTo>
                  <a:pt x="675053" y="55198"/>
                </a:lnTo>
                <a:lnTo>
                  <a:pt x="712749" y="78105"/>
                </a:lnTo>
                <a:lnTo>
                  <a:pt x="747949" y="104432"/>
                </a:lnTo>
                <a:lnTo>
                  <a:pt x="780421" y="133949"/>
                </a:lnTo>
                <a:lnTo>
                  <a:pt x="809937" y="166425"/>
                </a:lnTo>
                <a:lnTo>
                  <a:pt x="836265" y="201631"/>
                </a:lnTo>
                <a:lnTo>
                  <a:pt x="859176" y="239337"/>
                </a:lnTo>
                <a:lnTo>
                  <a:pt x="878438" y="279312"/>
                </a:lnTo>
                <a:lnTo>
                  <a:pt x="893822" y="321328"/>
                </a:lnTo>
                <a:lnTo>
                  <a:pt x="905097" y="365153"/>
                </a:lnTo>
                <a:lnTo>
                  <a:pt x="912033" y="410559"/>
                </a:lnTo>
                <a:lnTo>
                  <a:pt x="914400" y="457314"/>
                </a:lnTo>
                <a:lnTo>
                  <a:pt x="912038" y="504072"/>
                </a:lnTo>
                <a:lnTo>
                  <a:pt x="905106" y="549474"/>
                </a:lnTo>
                <a:lnTo>
                  <a:pt x="893835" y="593290"/>
                </a:lnTo>
                <a:lnTo>
                  <a:pt x="878454" y="635293"/>
                </a:lnTo>
                <a:lnTo>
                  <a:pt x="859194" y="675251"/>
                </a:lnTo>
                <a:lnTo>
                  <a:pt x="836285" y="712937"/>
                </a:lnTo>
                <a:lnTo>
                  <a:pt x="809958" y="748122"/>
                </a:lnTo>
                <a:lnTo>
                  <a:pt x="780443" y="780576"/>
                </a:lnTo>
                <a:lnTo>
                  <a:pt x="747970" y="810069"/>
                </a:lnTo>
                <a:lnTo>
                  <a:pt x="712769" y="836374"/>
                </a:lnTo>
                <a:lnTo>
                  <a:pt x="675072" y="859260"/>
                </a:lnTo>
                <a:lnTo>
                  <a:pt x="635107" y="878499"/>
                </a:lnTo>
                <a:lnTo>
                  <a:pt x="593106" y="893862"/>
                </a:lnTo>
                <a:lnTo>
                  <a:pt x="549298" y="905119"/>
                </a:lnTo>
                <a:lnTo>
                  <a:pt x="503914" y="912041"/>
                </a:lnTo>
                <a:lnTo>
                  <a:pt x="457185" y="91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9203" y="1585969"/>
            <a:ext cx="1888489" cy="6921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spcBef>
                <a:spcPts val="260"/>
              </a:spcBef>
            </a:pPr>
            <a:r>
              <a:rPr sz="2050" b="1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50" b="1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20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165"/>
              </a:spcBef>
            </a:pPr>
            <a:r>
              <a:rPr sz="2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50" b="1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50" b="1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50" b="1" spc="-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5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72150" y="1431925"/>
            <a:ext cx="6305550" cy="1085850"/>
          </a:xfrm>
          <a:custGeom>
            <a:avLst/>
            <a:gdLst/>
            <a:ahLst/>
            <a:cxnLst/>
            <a:rect l="l" t="t" r="r" b="b"/>
            <a:pathLst>
              <a:path w="6305550" h="1085850">
                <a:moveTo>
                  <a:pt x="0" y="0"/>
                </a:moveTo>
                <a:lnTo>
                  <a:pt x="0" y="1085848"/>
                </a:lnTo>
                <a:lnTo>
                  <a:pt x="6305546" y="1085848"/>
                </a:lnTo>
                <a:lnTo>
                  <a:pt x="63055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7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051" y="1622425"/>
            <a:ext cx="542925" cy="704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3909" y="1266825"/>
            <a:ext cx="105664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250" b="1" spc="-98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8250" b="1" spc="-26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82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6979" y="1585969"/>
            <a:ext cx="1882139" cy="6921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spcBef>
                <a:spcPts val="260"/>
              </a:spcBef>
            </a:pPr>
            <a:r>
              <a:rPr sz="2050" b="1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50" b="1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50" b="1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205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165"/>
              </a:spcBef>
            </a:pPr>
            <a:r>
              <a:rPr sz="2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50" b="1" spc="-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6163" y="1257300"/>
            <a:ext cx="64579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250" b="1" spc="-98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82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2150" y="2727325"/>
            <a:ext cx="6305550" cy="1085850"/>
          </a:xfrm>
          <a:custGeom>
            <a:avLst/>
            <a:gdLst/>
            <a:ahLst/>
            <a:cxnLst/>
            <a:rect l="l" t="t" r="r" b="b"/>
            <a:pathLst>
              <a:path w="6305550" h="1085850">
                <a:moveTo>
                  <a:pt x="0" y="0"/>
                </a:moveTo>
                <a:lnTo>
                  <a:pt x="0" y="1085848"/>
                </a:lnTo>
                <a:lnTo>
                  <a:pt x="6305546" y="1085848"/>
                </a:lnTo>
                <a:lnTo>
                  <a:pt x="63055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7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98403" y="2995326"/>
            <a:ext cx="2889250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  <a:tabLst>
                <a:tab pos="566420" algn="l"/>
                <a:tab pos="1468755" algn="l"/>
              </a:tabLst>
            </a:pPr>
            <a:r>
              <a:rPr sz="205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50" b="1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35" dirty="0">
                <a:solidFill>
                  <a:srgbClr val="FFFFFF"/>
                </a:solidFill>
                <a:latin typeface="Verdana"/>
                <a:cs typeface="Verdana"/>
              </a:rPr>
              <a:t>n	</a:t>
            </a:r>
            <a:r>
              <a:rPr sz="2050" b="1" spc="1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50" b="1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50" b="1" spc="-4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50" b="1" spc="-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5" dirty="0">
                <a:solidFill>
                  <a:srgbClr val="FFFFFF"/>
                </a:solidFill>
                <a:latin typeface="Verdana"/>
                <a:cs typeface="Verdana"/>
              </a:rPr>
              <a:t>d	</a:t>
            </a:r>
            <a:r>
              <a:rPr sz="2050" b="1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50" b="1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050" b="1" spc="-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8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50" b="1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0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0938" y="2476500"/>
            <a:ext cx="43624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250" b="1" spc="-26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82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55491" y="3069368"/>
            <a:ext cx="154686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5250" b="1" spc="-35" dirty="0">
                <a:solidFill>
                  <a:srgbClr val="FFFFFF"/>
                </a:solidFill>
                <a:latin typeface="Trebuchet MS"/>
                <a:cs typeface="Trebuchet MS"/>
              </a:rPr>
              <a:t>200+</a:t>
            </a:r>
            <a:endParaRPr sz="52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6366" y="3725514"/>
            <a:ext cx="2940050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1591945" algn="l"/>
              </a:tabLst>
            </a:pPr>
            <a:r>
              <a:rPr sz="4950" b="1" spc="-352" baseline="-9259" dirty="0">
                <a:solidFill>
                  <a:srgbClr val="454545"/>
                </a:solidFill>
                <a:latin typeface="Verdana"/>
                <a:cs typeface="Verdana"/>
              </a:rPr>
              <a:t>2018</a:t>
            </a:r>
            <a:r>
              <a:rPr sz="4950" b="1" spc="-487" baseline="-9259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b="1" spc="-70" dirty="0">
                <a:solidFill>
                  <a:srgbClr val="454545"/>
                </a:solidFill>
                <a:latin typeface="Verdana"/>
                <a:cs typeface="Verdana"/>
              </a:rPr>
              <a:t>i</a:t>
            </a:r>
            <a:r>
              <a:rPr b="1" spc="-33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b="1" spc="-25" dirty="0">
                <a:solidFill>
                  <a:srgbClr val="454545"/>
                </a:solidFill>
                <a:latin typeface="Verdana"/>
                <a:cs typeface="Verdana"/>
              </a:rPr>
              <a:t>n	</a:t>
            </a:r>
            <a:r>
              <a:rPr b="1" spc="-50" dirty="0">
                <a:solidFill>
                  <a:srgbClr val="454545"/>
                </a:solidFill>
                <a:latin typeface="Verdana"/>
                <a:cs typeface="Verdana"/>
              </a:rPr>
              <a:t>N</a:t>
            </a:r>
            <a:r>
              <a:rPr b="1" spc="-35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b="1" spc="-30" dirty="0">
                <a:solidFill>
                  <a:srgbClr val="454545"/>
                </a:solidFill>
                <a:latin typeface="Verdana"/>
                <a:cs typeface="Verdana"/>
              </a:rPr>
              <a:t>u</a:t>
            </a:r>
            <a:r>
              <a:rPr b="1" spc="-34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b="1" spc="10" dirty="0">
                <a:solidFill>
                  <a:srgbClr val="454545"/>
                </a:solidFill>
                <a:latin typeface="Verdana"/>
                <a:cs typeface="Verdana"/>
              </a:rPr>
              <a:t>m</a:t>
            </a:r>
            <a:r>
              <a:rPr b="1" spc="-35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454545"/>
                </a:solidFill>
                <a:latin typeface="Verdana"/>
                <a:cs typeface="Verdana"/>
              </a:rPr>
              <a:t>b</a:t>
            </a:r>
            <a:r>
              <a:rPr b="1" spc="-35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b="1" spc="-45" dirty="0">
                <a:solidFill>
                  <a:srgbClr val="454545"/>
                </a:solidFill>
                <a:latin typeface="Verdana"/>
                <a:cs typeface="Verdana"/>
              </a:rPr>
              <a:t>e</a:t>
            </a:r>
            <a:r>
              <a:rPr b="1" spc="-34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b="1" spc="-110" dirty="0">
                <a:solidFill>
                  <a:srgbClr val="454545"/>
                </a:solidFill>
                <a:latin typeface="Verdana"/>
                <a:cs typeface="Verdana"/>
              </a:rPr>
              <a:t>r</a:t>
            </a:r>
            <a:r>
              <a:rPr b="1" spc="-355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b="1" spc="-100" dirty="0">
                <a:solidFill>
                  <a:srgbClr val="454545"/>
                </a:solidFill>
                <a:latin typeface="Verdana"/>
                <a:cs typeface="Verdana"/>
              </a:rPr>
              <a:t>s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12704" y="5005010"/>
            <a:ext cx="1464945" cy="1464310"/>
          </a:xfrm>
          <a:custGeom>
            <a:avLst/>
            <a:gdLst/>
            <a:ahLst/>
            <a:cxnLst/>
            <a:rect l="l" t="t" r="r" b="b"/>
            <a:pathLst>
              <a:path w="1464945" h="1464310">
                <a:moveTo>
                  <a:pt x="249" y="751192"/>
                </a:moveTo>
                <a:lnTo>
                  <a:pt x="43" y="740315"/>
                </a:lnTo>
                <a:lnTo>
                  <a:pt x="0" y="729438"/>
                </a:lnTo>
                <a:lnTo>
                  <a:pt x="117" y="718560"/>
                </a:lnTo>
                <a:lnTo>
                  <a:pt x="2206" y="675104"/>
                </a:lnTo>
                <a:lnTo>
                  <a:pt x="6875" y="631843"/>
                </a:lnTo>
                <a:lnTo>
                  <a:pt x="14107" y="588944"/>
                </a:lnTo>
                <a:lnTo>
                  <a:pt x="23876" y="546544"/>
                </a:lnTo>
                <a:lnTo>
                  <a:pt x="36148" y="504804"/>
                </a:lnTo>
                <a:lnTo>
                  <a:pt x="50881" y="463862"/>
                </a:lnTo>
                <a:lnTo>
                  <a:pt x="68020" y="423866"/>
                </a:lnTo>
                <a:lnTo>
                  <a:pt x="87507" y="384963"/>
                </a:lnTo>
                <a:lnTo>
                  <a:pt x="109273" y="347285"/>
                </a:lnTo>
                <a:lnTo>
                  <a:pt x="133240" y="310967"/>
                </a:lnTo>
                <a:lnTo>
                  <a:pt x="159322" y="276133"/>
                </a:lnTo>
                <a:lnTo>
                  <a:pt x="187429" y="242911"/>
                </a:lnTo>
                <a:lnTo>
                  <a:pt x="217462" y="211417"/>
                </a:lnTo>
                <a:lnTo>
                  <a:pt x="249313" y="181761"/>
                </a:lnTo>
                <a:lnTo>
                  <a:pt x="282878" y="154048"/>
                </a:lnTo>
                <a:lnTo>
                  <a:pt x="318020" y="128383"/>
                </a:lnTo>
                <a:lnTo>
                  <a:pt x="354632" y="104844"/>
                </a:lnTo>
                <a:lnTo>
                  <a:pt x="392579" y="83522"/>
                </a:lnTo>
                <a:lnTo>
                  <a:pt x="431721" y="64492"/>
                </a:lnTo>
                <a:lnTo>
                  <a:pt x="471930" y="47817"/>
                </a:lnTo>
                <a:lnTo>
                  <a:pt x="513057" y="33560"/>
                </a:lnTo>
                <a:lnTo>
                  <a:pt x="554961" y="21776"/>
                </a:lnTo>
                <a:lnTo>
                  <a:pt x="597485" y="12495"/>
                </a:lnTo>
                <a:lnTo>
                  <a:pt x="640493" y="5761"/>
                </a:lnTo>
                <a:lnTo>
                  <a:pt x="683823" y="1589"/>
                </a:lnTo>
                <a:lnTo>
                  <a:pt x="727325" y="0"/>
                </a:lnTo>
                <a:lnTo>
                  <a:pt x="738209" y="10"/>
                </a:lnTo>
                <a:lnTo>
                  <a:pt x="781705" y="1647"/>
                </a:lnTo>
                <a:lnTo>
                  <a:pt x="825030" y="5871"/>
                </a:lnTo>
                <a:lnTo>
                  <a:pt x="868032" y="12657"/>
                </a:lnTo>
                <a:lnTo>
                  <a:pt x="910548" y="21990"/>
                </a:lnTo>
                <a:lnTo>
                  <a:pt x="952434" y="33827"/>
                </a:lnTo>
                <a:lnTo>
                  <a:pt x="993546" y="48133"/>
                </a:lnTo>
                <a:lnTo>
                  <a:pt x="1033730" y="64845"/>
                </a:lnTo>
                <a:lnTo>
                  <a:pt x="1072851" y="83930"/>
                </a:lnTo>
                <a:lnTo>
                  <a:pt x="1110765" y="105294"/>
                </a:lnTo>
                <a:lnTo>
                  <a:pt x="1147354" y="128876"/>
                </a:lnTo>
                <a:lnTo>
                  <a:pt x="1182465" y="154583"/>
                </a:lnTo>
                <a:lnTo>
                  <a:pt x="1215990" y="182333"/>
                </a:lnTo>
                <a:lnTo>
                  <a:pt x="1247802" y="212034"/>
                </a:lnTo>
                <a:lnTo>
                  <a:pt x="1277794" y="243555"/>
                </a:lnTo>
                <a:lnTo>
                  <a:pt x="1305868" y="276813"/>
                </a:lnTo>
                <a:lnTo>
                  <a:pt x="1331906" y="311678"/>
                </a:lnTo>
                <a:lnTo>
                  <a:pt x="1355828" y="348027"/>
                </a:lnTo>
                <a:lnTo>
                  <a:pt x="1377546" y="385731"/>
                </a:lnTo>
                <a:lnTo>
                  <a:pt x="1396980" y="424657"/>
                </a:lnTo>
                <a:lnTo>
                  <a:pt x="1414068" y="464674"/>
                </a:lnTo>
                <a:lnTo>
                  <a:pt x="1428750" y="505630"/>
                </a:lnTo>
                <a:lnTo>
                  <a:pt x="1440974" y="547386"/>
                </a:lnTo>
                <a:lnTo>
                  <a:pt x="1450690" y="589798"/>
                </a:lnTo>
                <a:lnTo>
                  <a:pt x="1457864" y="632715"/>
                </a:lnTo>
                <a:lnTo>
                  <a:pt x="1462482" y="675976"/>
                </a:lnTo>
                <a:lnTo>
                  <a:pt x="1464513" y="719428"/>
                </a:lnTo>
                <a:lnTo>
                  <a:pt x="1464619" y="730311"/>
                </a:lnTo>
                <a:lnTo>
                  <a:pt x="1464563" y="741190"/>
                </a:lnTo>
                <a:lnTo>
                  <a:pt x="1462718" y="784658"/>
                </a:lnTo>
                <a:lnTo>
                  <a:pt x="1458291" y="827940"/>
                </a:lnTo>
                <a:lnTo>
                  <a:pt x="1451301" y="870881"/>
                </a:lnTo>
                <a:lnTo>
                  <a:pt x="1441771" y="913331"/>
                </a:lnTo>
                <a:lnTo>
                  <a:pt x="1429729" y="955147"/>
                </a:lnTo>
                <a:lnTo>
                  <a:pt x="1415228" y="996167"/>
                </a:lnTo>
                <a:lnTo>
                  <a:pt x="1398311" y="1036254"/>
                </a:lnTo>
                <a:lnTo>
                  <a:pt x="1379041" y="1075269"/>
                </a:lnTo>
                <a:lnTo>
                  <a:pt x="1357485" y="1113067"/>
                </a:lnTo>
                <a:lnTo>
                  <a:pt x="1333724" y="1149519"/>
                </a:lnTo>
                <a:lnTo>
                  <a:pt x="1307836" y="1184498"/>
                </a:lnTo>
                <a:lnTo>
                  <a:pt x="1279913" y="1217877"/>
                </a:lnTo>
                <a:lnTo>
                  <a:pt x="1250058" y="1249539"/>
                </a:lnTo>
                <a:lnTo>
                  <a:pt x="1218370" y="1279373"/>
                </a:lnTo>
                <a:lnTo>
                  <a:pt x="1184970" y="1307271"/>
                </a:lnTo>
                <a:lnTo>
                  <a:pt x="1149964" y="1333138"/>
                </a:lnTo>
                <a:lnTo>
                  <a:pt x="1113487" y="1356880"/>
                </a:lnTo>
                <a:lnTo>
                  <a:pt x="1075664" y="1378408"/>
                </a:lnTo>
                <a:lnTo>
                  <a:pt x="1036623" y="1397660"/>
                </a:lnTo>
                <a:lnTo>
                  <a:pt x="996510" y="1414556"/>
                </a:lnTo>
                <a:lnTo>
                  <a:pt x="955462" y="1429041"/>
                </a:lnTo>
                <a:lnTo>
                  <a:pt x="913629" y="1441063"/>
                </a:lnTo>
                <a:lnTo>
                  <a:pt x="871149" y="1450578"/>
                </a:lnTo>
                <a:lnTo>
                  <a:pt x="828182" y="1457555"/>
                </a:lnTo>
                <a:lnTo>
                  <a:pt x="784875" y="1461967"/>
                </a:lnTo>
                <a:lnTo>
                  <a:pt x="741387" y="1463801"/>
                </a:lnTo>
                <a:lnTo>
                  <a:pt x="730505" y="1463855"/>
                </a:lnTo>
                <a:lnTo>
                  <a:pt x="719620" y="1463748"/>
                </a:lnTo>
                <a:lnTo>
                  <a:pt x="676142" y="1461702"/>
                </a:lnTo>
                <a:lnTo>
                  <a:pt x="632854" y="1457079"/>
                </a:lnTo>
                <a:lnTo>
                  <a:pt x="589927" y="1449891"/>
                </a:lnTo>
                <a:lnTo>
                  <a:pt x="547497" y="1440174"/>
                </a:lnTo>
                <a:lnTo>
                  <a:pt x="505724" y="1427944"/>
                </a:lnTo>
                <a:lnTo>
                  <a:pt x="464745" y="1413263"/>
                </a:lnTo>
                <a:lnTo>
                  <a:pt x="424713" y="1396165"/>
                </a:lnTo>
                <a:lnTo>
                  <a:pt x="385773" y="1376733"/>
                </a:lnTo>
                <a:lnTo>
                  <a:pt x="348050" y="1355011"/>
                </a:lnTo>
                <a:lnTo>
                  <a:pt x="311690" y="1331090"/>
                </a:lnTo>
                <a:lnTo>
                  <a:pt x="276819" y="1305062"/>
                </a:lnTo>
                <a:lnTo>
                  <a:pt x="243553" y="1277000"/>
                </a:lnTo>
                <a:lnTo>
                  <a:pt x="212019" y="1247006"/>
                </a:lnTo>
                <a:lnTo>
                  <a:pt x="182315" y="1215201"/>
                </a:lnTo>
                <a:lnTo>
                  <a:pt x="154558" y="1181687"/>
                </a:lnTo>
                <a:lnTo>
                  <a:pt x="128842" y="1146585"/>
                </a:lnTo>
              </a:path>
            </a:pathLst>
          </a:custGeom>
          <a:ln w="489920">
            <a:solidFill>
              <a:srgbClr val="00402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12728" y="5743432"/>
            <a:ext cx="128905" cy="408305"/>
          </a:xfrm>
          <a:custGeom>
            <a:avLst/>
            <a:gdLst/>
            <a:ahLst/>
            <a:cxnLst/>
            <a:rect l="l" t="t" r="r" b="b"/>
            <a:pathLst>
              <a:path w="128905" h="408304">
                <a:moveTo>
                  <a:pt x="128817" y="408164"/>
                </a:moveTo>
                <a:lnTo>
                  <a:pt x="99634" y="362209"/>
                </a:lnTo>
                <a:lnTo>
                  <a:pt x="74085" y="314481"/>
                </a:lnTo>
                <a:lnTo>
                  <a:pt x="52171" y="264979"/>
                </a:lnTo>
                <a:lnTo>
                  <a:pt x="33891" y="213704"/>
                </a:lnTo>
                <a:lnTo>
                  <a:pt x="19427" y="161226"/>
                </a:lnTo>
                <a:lnTo>
                  <a:pt x="8957" y="108116"/>
                </a:lnTo>
                <a:lnTo>
                  <a:pt x="2481" y="54374"/>
                </a:lnTo>
                <a:lnTo>
                  <a:pt x="0" y="0"/>
                </a:lnTo>
              </a:path>
            </a:pathLst>
          </a:custGeom>
          <a:ln w="489816">
            <a:solidFill>
              <a:srgbClr val="AE122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00174" y="4890094"/>
            <a:ext cx="1677035" cy="1675764"/>
          </a:xfrm>
          <a:custGeom>
            <a:avLst/>
            <a:gdLst/>
            <a:ahLst/>
            <a:cxnLst/>
            <a:rect l="l" t="t" r="r" b="b"/>
            <a:pathLst>
              <a:path w="1677035" h="1675765">
                <a:moveTo>
                  <a:pt x="838200" y="1675240"/>
                </a:moveTo>
                <a:lnTo>
                  <a:pt x="790622" y="1673915"/>
                </a:lnTo>
                <a:lnTo>
                  <a:pt x="743742" y="1669987"/>
                </a:lnTo>
                <a:lnTo>
                  <a:pt x="697630" y="1663527"/>
                </a:lnTo>
                <a:lnTo>
                  <a:pt x="652358" y="1654606"/>
                </a:lnTo>
                <a:lnTo>
                  <a:pt x="607996" y="1643293"/>
                </a:lnTo>
                <a:lnTo>
                  <a:pt x="564615" y="1629659"/>
                </a:lnTo>
                <a:lnTo>
                  <a:pt x="522285" y="1613775"/>
                </a:lnTo>
                <a:lnTo>
                  <a:pt x="481077" y="1595712"/>
                </a:lnTo>
                <a:lnTo>
                  <a:pt x="441061" y="1575539"/>
                </a:lnTo>
                <a:lnTo>
                  <a:pt x="402309" y="1553328"/>
                </a:lnTo>
                <a:lnTo>
                  <a:pt x="364890" y="1529148"/>
                </a:lnTo>
                <a:lnTo>
                  <a:pt x="328876" y="1503071"/>
                </a:lnTo>
                <a:lnTo>
                  <a:pt x="294337" y="1475167"/>
                </a:lnTo>
                <a:lnTo>
                  <a:pt x="261344" y="1445507"/>
                </a:lnTo>
                <a:lnTo>
                  <a:pt x="229968" y="1414161"/>
                </a:lnTo>
                <a:lnTo>
                  <a:pt x="200279" y="1381199"/>
                </a:lnTo>
                <a:lnTo>
                  <a:pt x="172347" y="1346692"/>
                </a:lnTo>
                <a:lnTo>
                  <a:pt x="146245" y="1310711"/>
                </a:lnTo>
                <a:lnTo>
                  <a:pt x="122041" y="1273326"/>
                </a:lnTo>
                <a:lnTo>
                  <a:pt x="99807" y="1234607"/>
                </a:lnTo>
                <a:lnTo>
                  <a:pt x="79613" y="1194626"/>
                </a:lnTo>
                <a:lnTo>
                  <a:pt x="61531" y="1153453"/>
                </a:lnTo>
                <a:lnTo>
                  <a:pt x="45630" y="1111157"/>
                </a:lnTo>
                <a:lnTo>
                  <a:pt x="31982" y="1067811"/>
                </a:lnTo>
                <a:lnTo>
                  <a:pt x="20657" y="1023484"/>
                </a:lnTo>
                <a:lnTo>
                  <a:pt x="11725" y="978246"/>
                </a:lnTo>
                <a:lnTo>
                  <a:pt x="5258" y="932169"/>
                </a:lnTo>
                <a:lnTo>
                  <a:pt x="1326" y="885323"/>
                </a:lnTo>
                <a:lnTo>
                  <a:pt x="0" y="837778"/>
                </a:lnTo>
                <a:lnTo>
                  <a:pt x="1326" y="790242"/>
                </a:lnTo>
                <a:lnTo>
                  <a:pt x="5258" y="743401"/>
                </a:lnTo>
                <a:lnTo>
                  <a:pt x="11725" y="697327"/>
                </a:lnTo>
                <a:lnTo>
                  <a:pt x="20657" y="652088"/>
                </a:lnTo>
                <a:lnTo>
                  <a:pt x="31982" y="607757"/>
                </a:lnTo>
                <a:lnTo>
                  <a:pt x="45630" y="564405"/>
                </a:lnTo>
                <a:lnTo>
                  <a:pt x="61531" y="522101"/>
                </a:lnTo>
                <a:lnTo>
                  <a:pt x="79613" y="480917"/>
                </a:lnTo>
                <a:lnTo>
                  <a:pt x="99807" y="440923"/>
                </a:lnTo>
                <a:lnTo>
                  <a:pt x="122041" y="402190"/>
                </a:lnTo>
                <a:lnTo>
                  <a:pt x="146245" y="364789"/>
                </a:lnTo>
                <a:lnTo>
                  <a:pt x="172347" y="328791"/>
                </a:lnTo>
                <a:lnTo>
                  <a:pt x="200279" y="294267"/>
                </a:lnTo>
                <a:lnTo>
                  <a:pt x="229968" y="261286"/>
                </a:lnTo>
                <a:lnTo>
                  <a:pt x="261344" y="229921"/>
                </a:lnTo>
                <a:lnTo>
                  <a:pt x="294337" y="200241"/>
                </a:lnTo>
                <a:lnTo>
                  <a:pt x="328876" y="172318"/>
                </a:lnTo>
                <a:lnTo>
                  <a:pt x="364890" y="146222"/>
                </a:lnTo>
                <a:lnTo>
                  <a:pt x="402309" y="122023"/>
                </a:lnTo>
                <a:lnTo>
                  <a:pt x="441061" y="99794"/>
                </a:lnTo>
                <a:lnTo>
                  <a:pt x="481077" y="79604"/>
                </a:lnTo>
                <a:lnTo>
                  <a:pt x="522285" y="61525"/>
                </a:lnTo>
                <a:lnTo>
                  <a:pt x="564615" y="45626"/>
                </a:lnTo>
                <a:lnTo>
                  <a:pt x="607996" y="31980"/>
                </a:lnTo>
                <a:lnTo>
                  <a:pt x="652358" y="20655"/>
                </a:lnTo>
                <a:lnTo>
                  <a:pt x="697630" y="11725"/>
                </a:lnTo>
                <a:lnTo>
                  <a:pt x="743742" y="5258"/>
                </a:lnTo>
                <a:lnTo>
                  <a:pt x="790622" y="1326"/>
                </a:lnTo>
                <a:lnTo>
                  <a:pt x="838200" y="0"/>
                </a:lnTo>
                <a:lnTo>
                  <a:pt x="885742" y="1326"/>
                </a:lnTo>
                <a:lnTo>
                  <a:pt x="932591" y="5258"/>
                </a:lnTo>
                <a:lnTo>
                  <a:pt x="978677" y="11725"/>
                </a:lnTo>
                <a:lnTo>
                  <a:pt x="1023927" y="20656"/>
                </a:lnTo>
                <a:lnTo>
                  <a:pt x="1068272" y="31980"/>
                </a:lnTo>
                <a:lnTo>
                  <a:pt x="1111641" y="45627"/>
                </a:lnTo>
                <a:lnTo>
                  <a:pt x="1153961" y="61526"/>
                </a:lnTo>
                <a:lnTo>
                  <a:pt x="1195164" y="79605"/>
                </a:lnTo>
                <a:lnTo>
                  <a:pt x="1235176" y="99796"/>
                </a:lnTo>
                <a:lnTo>
                  <a:pt x="1273929" y="122026"/>
                </a:lnTo>
                <a:lnTo>
                  <a:pt x="1311350" y="146224"/>
                </a:lnTo>
                <a:lnTo>
                  <a:pt x="1347369" y="172321"/>
                </a:lnTo>
                <a:lnTo>
                  <a:pt x="1381916" y="200246"/>
                </a:lnTo>
                <a:lnTo>
                  <a:pt x="1414918" y="229927"/>
                </a:lnTo>
                <a:lnTo>
                  <a:pt x="1446305" y="261293"/>
                </a:lnTo>
                <a:lnTo>
                  <a:pt x="1476007" y="294275"/>
                </a:lnTo>
                <a:lnTo>
                  <a:pt x="1503951" y="328802"/>
                </a:lnTo>
                <a:lnTo>
                  <a:pt x="1530069" y="364802"/>
                </a:lnTo>
                <a:lnTo>
                  <a:pt x="1554287" y="402205"/>
                </a:lnTo>
                <a:lnTo>
                  <a:pt x="1576536" y="440940"/>
                </a:lnTo>
                <a:lnTo>
                  <a:pt x="1596745" y="480937"/>
                </a:lnTo>
                <a:lnTo>
                  <a:pt x="1614843" y="522124"/>
                </a:lnTo>
                <a:lnTo>
                  <a:pt x="1630758" y="564431"/>
                </a:lnTo>
                <a:lnTo>
                  <a:pt x="1644420" y="607787"/>
                </a:lnTo>
                <a:lnTo>
                  <a:pt x="1655758" y="652122"/>
                </a:lnTo>
                <a:lnTo>
                  <a:pt x="1664702" y="697365"/>
                </a:lnTo>
                <a:lnTo>
                  <a:pt x="1671179" y="743444"/>
                </a:lnTo>
                <a:lnTo>
                  <a:pt x="1675120" y="790290"/>
                </a:lnTo>
                <a:lnTo>
                  <a:pt x="1676453" y="837831"/>
                </a:lnTo>
                <a:lnTo>
                  <a:pt x="1675125" y="885375"/>
                </a:lnTo>
                <a:lnTo>
                  <a:pt x="1671189" y="932221"/>
                </a:lnTo>
                <a:lnTo>
                  <a:pt x="1664716" y="978297"/>
                </a:lnTo>
                <a:lnTo>
                  <a:pt x="1655777" y="1023534"/>
                </a:lnTo>
                <a:lnTo>
                  <a:pt x="1644443" y="1067859"/>
                </a:lnTo>
                <a:lnTo>
                  <a:pt x="1630784" y="1111204"/>
                </a:lnTo>
                <a:lnTo>
                  <a:pt x="1614872" y="1153498"/>
                </a:lnTo>
                <a:lnTo>
                  <a:pt x="1596777" y="1194669"/>
                </a:lnTo>
                <a:lnTo>
                  <a:pt x="1576570" y="1234648"/>
                </a:lnTo>
                <a:lnTo>
                  <a:pt x="1554323" y="1273364"/>
                </a:lnTo>
                <a:lnTo>
                  <a:pt x="1530106" y="1310747"/>
                </a:lnTo>
                <a:lnTo>
                  <a:pt x="1503990" y="1346725"/>
                </a:lnTo>
                <a:lnTo>
                  <a:pt x="1476046" y="1381229"/>
                </a:lnTo>
                <a:lnTo>
                  <a:pt x="1446345" y="1414188"/>
                </a:lnTo>
                <a:lnTo>
                  <a:pt x="1414957" y="1445532"/>
                </a:lnTo>
                <a:lnTo>
                  <a:pt x="1381955" y="1475190"/>
                </a:lnTo>
                <a:lnTo>
                  <a:pt x="1347408" y="1503091"/>
                </a:lnTo>
                <a:lnTo>
                  <a:pt x="1311388" y="1529165"/>
                </a:lnTo>
                <a:lnTo>
                  <a:pt x="1273965" y="1553342"/>
                </a:lnTo>
                <a:lnTo>
                  <a:pt x="1235210" y="1575551"/>
                </a:lnTo>
                <a:lnTo>
                  <a:pt x="1195195" y="1595721"/>
                </a:lnTo>
                <a:lnTo>
                  <a:pt x="1153990" y="1613783"/>
                </a:lnTo>
                <a:lnTo>
                  <a:pt x="1111667" y="1629665"/>
                </a:lnTo>
                <a:lnTo>
                  <a:pt x="1068295" y="1643297"/>
                </a:lnTo>
                <a:lnTo>
                  <a:pt x="1023946" y="1654608"/>
                </a:lnTo>
                <a:lnTo>
                  <a:pt x="978692" y="1663529"/>
                </a:lnTo>
                <a:lnTo>
                  <a:pt x="932602" y="1669988"/>
                </a:lnTo>
                <a:lnTo>
                  <a:pt x="885747" y="1673915"/>
                </a:lnTo>
                <a:lnTo>
                  <a:pt x="838200" y="167524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97519" y="5326459"/>
            <a:ext cx="616585" cy="278765"/>
          </a:xfrm>
          <a:custGeom>
            <a:avLst/>
            <a:gdLst/>
            <a:ahLst/>
            <a:cxnLst/>
            <a:rect l="l" t="t" r="r" b="b"/>
            <a:pathLst>
              <a:path w="616585" h="278764">
                <a:moveTo>
                  <a:pt x="0" y="278678"/>
                </a:moveTo>
                <a:lnTo>
                  <a:pt x="616185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97519" y="5326459"/>
            <a:ext cx="616585" cy="278765"/>
          </a:xfrm>
          <a:custGeom>
            <a:avLst/>
            <a:gdLst/>
            <a:ahLst/>
            <a:cxnLst/>
            <a:rect l="l" t="t" r="r" b="b"/>
            <a:pathLst>
              <a:path w="616585" h="278764">
                <a:moveTo>
                  <a:pt x="0" y="278678"/>
                </a:moveTo>
                <a:lnTo>
                  <a:pt x="616185" y="0"/>
                </a:lnTo>
              </a:path>
            </a:pathLst>
          </a:custGeom>
          <a:ln w="58061">
            <a:solidFill>
              <a:srgbClr val="00402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10450" y="4975224"/>
            <a:ext cx="1676400" cy="666750"/>
          </a:xfrm>
          <a:custGeom>
            <a:avLst/>
            <a:gdLst/>
            <a:ahLst/>
            <a:cxnLst/>
            <a:rect l="l" t="t" r="r" b="b"/>
            <a:pathLst>
              <a:path w="1676400" h="666750">
                <a:moveTo>
                  <a:pt x="1517770" y="666751"/>
                </a:moveTo>
                <a:lnTo>
                  <a:pt x="158629" y="666751"/>
                </a:lnTo>
                <a:lnTo>
                  <a:pt x="108495" y="660774"/>
                </a:lnTo>
                <a:lnTo>
                  <a:pt x="64948" y="644129"/>
                </a:lnTo>
                <a:lnTo>
                  <a:pt x="30605" y="618745"/>
                </a:lnTo>
                <a:lnTo>
                  <a:pt x="8084" y="586551"/>
                </a:lnTo>
                <a:lnTo>
                  <a:pt x="0" y="549514"/>
                </a:lnTo>
                <a:lnTo>
                  <a:pt x="0" y="117274"/>
                </a:lnTo>
                <a:lnTo>
                  <a:pt x="30611" y="48006"/>
                </a:lnTo>
                <a:lnTo>
                  <a:pt x="64952" y="22622"/>
                </a:lnTo>
                <a:lnTo>
                  <a:pt x="108496" y="5977"/>
                </a:lnTo>
                <a:lnTo>
                  <a:pt x="158629" y="0"/>
                </a:lnTo>
                <a:lnTo>
                  <a:pt x="1517770" y="0"/>
                </a:lnTo>
                <a:lnTo>
                  <a:pt x="1567903" y="5977"/>
                </a:lnTo>
                <a:lnTo>
                  <a:pt x="1611447" y="22622"/>
                </a:lnTo>
                <a:lnTo>
                  <a:pt x="1645788" y="48006"/>
                </a:lnTo>
                <a:lnTo>
                  <a:pt x="1668311" y="80199"/>
                </a:lnTo>
                <a:lnTo>
                  <a:pt x="1676400" y="117274"/>
                </a:lnTo>
                <a:lnTo>
                  <a:pt x="1676391" y="549514"/>
                </a:lnTo>
                <a:lnTo>
                  <a:pt x="1645778" y="618753"/>
                </a:lnTo>
                <a:lnTo>
                  <a:pt x="1611441" y="644131"/>
                </a:lnTo>
                <a:lnTo>
                  <a:pt x="1567900" y="660774"/>
                </a:lnTo>
                <a:lnTo>
                  <a:pt x="1517770" y="666751"/>
                </a:lnTo>
                <a:close/>
              </a:path>
            </a:pathLst>
          </a:custGeom>
          <a:solidFill>
            <a:srgbClr val="ECECE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88841" y="5007293"/>
            <a:ext cx="1349375" cy="554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3450" b="1" spc="-135" dirty="0">
                <a:solidFill>
                  <a:srgbClr val="454545"/>
                </a:solidFill>
                <a:latin typeface="Verdana"/>
                <a:cs typeface="Verdana"/>
              </a:rPr>
              <a:t>2,028</a:t>
            </a:r>
            <a:endParaRPr sz="34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79974" y="4943475"/>
            <a:ext cx="11525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5" dirty="0">
                <a:solidFill>
                  <a:srgbClr val="454545"/>
                </a:solidFill>
                <a:latin typeface="Verdana"/>
                <a:cs typeface="Verdana"/>
              </a:rPr>
              <a:t>Appeals</a:t>
            </a:r>
            <a:r>
              <a:rPr sz="1500" b="1" spc="-4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500" b="1" spc="-25" dirty="0">
                <a:solidFill>
                  <a:srgbClr val="454545"/>
                </a:solidFill>
                <a:latin typeface="Verdana"/>
                <a:cs typeface="Verdana"/>
              </a:rPr>
              <a:t>to</a:t>
            </a:r>
            <a:endParaRPr sz="15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6866" y="5324475"/>
            <a:ext cx="185991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dirty="0">
                <a:solidFill>
                  <a:srgbClr val="454545"/>
                </a:solidFill>
                <a:latin typeface="Verdana"/>
                <a:cs typeface="Verdana"/>
              </a:rPr>
              <a:t>An </a:t>
            </a:r>
            <a:r>
              <a:rPr sz="1500" b="1" spc="-5" dirty="0">
                <a:solidFill>
                  <a:srgbClr val="454545"/>
                </a:solidFill>
                <a:latin typeface="Verdana"/>
                <a:cs typeface="Verdana"/>
              </a:rPr>
              <a:t>Bord</a:t>
            </a:r>
            <a:r>
              <a:rPr sz="1500" b="1" spc="-10" dirty="0">
                <a:solidFill>
                  <a:srgbClr val="454545"/>
                </a:solidFill>
                <a:latin typeface="Verdana"/>
                <a:cs typeface="Verdana"/>
              </a:rPr>
              <a:t> Pleanála</a:t>
            </a:r>
            <a:endParaRPr sz="15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658351" y="4346575"/>
            <a:ext cx="885825" cy="504825"/>
          </a:xfrm>
          <a:custGeom>
            <a:avLst/>
            <a:gdLst/>
            <a:ahLst/>
            <a:cxnLst/>
            <a:rect l="l" t="t" r="r" b="b"/>
            <a:pathLst>
              <a:path w="885825" h="504825">
                <a:moveTo>
                  <a:pt x="802003" y="504825"/>
                </a:moveTo>
                <a:lnTo>
                  <a:pt x="83821" y="504825"/>
                </a:lnTo>
                <a:lnTo>
                  <a:pt x="51197" y="497849"/>
                </a:lnTo>
                <a:lnTo>
                  <a:pt x="24551" y="478823"/>
                </a:lnTo>
                <a:lnTo>
                  <a:pt x="6586" y="450599"/>
                </a:lnTo>
                <a:lnTo>
                  <a:pt x="0" y="416059"/>
                </a:lnTo>
                <a:lnTo>
                  <a:pt x="0" y="88793"/>
                </a:lnTo>
                <a:lnTo>
                  <a:pt x="6588" y="54225"/>
                </a:lnTo>
                <a:lnTo>
                  <a:pt x="24553" y="26001"/>
                </a:lnTo>
                <a:lnTo>
                  <a:pt x="51197" y="6975"/>
                </a:lnTo>
                <a:lnTo>
                  <a:pt x="83821" y="0"/>
                </a:lnTo>
                <a:lnTo>
                  <a:pt x="802003" y="0"/>
                </a:lnTo>
                <a:lnTo>
                  <a:pt x="834627" y="6975"/>
                </a:lnTo>
                <a:lnTo>
                  <a:pt x="861270" y="26001"/>
                </a:lnTo>
                <a:lnTo>
                  <a:pt x="879236" y="54225"/>
                </a:lnTo>
                <a:lnTo>
                  <a:pt x="885824" y="88793"/>
                </a:lnTo>
                <a:lnTo>
                  <a:pt x="885819" y="416059"/>
                </a:lnTo>
                <a:lnTo>
                  <a:pt x="879229" y="450611"/>
                </a:lnTo>
                <a:lnTo>
                  <a:pt x="861266" y="478826"/>
                </a:lnTo>
                <a:lnTo>
                  <a:pt x="834624" y="497849"/>
                </a:lnTo>
                <a:lnTo>
                  <a:pt x="802003" y="504825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658351" y="5051425"/>
            <a:ext cx="885825" cy="504825"/>
          </a:xfrm>
          <a:custGeom>
            <a:avLst/>
            <a:gdLst/>
            <a:ahLst/>
            <a:cxnLst/>
            <a:rect l="l" t="t" r="r" b="b"/>
            <a:pathLst>
              <a:path w="885825" h="504825">
                <a:moveTo>
                  <a:pt x="802003" y="504825"/>
                </a:moveTo>
                <a:lnTo>
                  <a:pt x="83821" y="504825"/>
                </a:lnTo>
                <a:lnTo>
                  <a:pt x="51197" y="497849"/>
                </a:lnTo>
                <a:lnTo>
                  <a:pt x="24551" y="478823"/>
                </a:lnTo>
                <a:lnTo>
                  <a:pt x="6586" y="450599"/>
                </a:lnTo>
                <a:lnTo>
                  <a:pt x="0" y="416059"/>
                </a:lnTo>
                <a:lnTo>
                  <a:pt x="0" y="88793"/>
                </a:lnTo>
                <a:lnTo>
                  <a:pt x="6588" y="54225"/>
                </a:lnTo>
                <a:lnTo>
                  <a:pt x="24553" y="26001"/>
                </a:lnTo>
                <a:lnTo>
                  <a:pt x="51197" y="6975"/>
                </a:lnTo>
                <a:lnTo>
                  <a:pt x="83821" y="0"/>
                </a:lnTo>
                <a:lnTo>
                  <a:pt x="802003" y="0"/>
                </a:lnTo>
                <a:lnTo>
                  <a:pt x="834627" y="6975"/>
                </a:lnTo>
                <a:lnTo>
                  <a:pt x="861270" y="26001"/>
                </a:lnTo>
                <a:lnTo>
                  <a:pt x="879236" y="54225"/>
                </a:lnTo>
                <a:lnTo>
                  <a:pt x="885824" y="88793"/>
                </a:lnTo>
                <a:lnTo>
                  <a:pt x="885819" y="416059"/>
                </a:lnTo>
                <a:lnTo>
                  <a:pt x="879229" y="450611"/>
                </a:lnTo>
                <a:lnTo>
                  <a:pt x="861266" y="478826"/>
                </a:lnTo>
                <a:lnTo>
                  <a:pt x="834624" y="497849"/>
                </a:lnTo>
                <a:lnTo>
                  <a:pt x="802003" y="504825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94037" y="4372166"/>
            <a:ext cx="768985" cy="1130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600" b="1" spc="-185" dirty="0">
                <a:solidFill>
                  <a:srgbClr val="454545"/>
                </a:solidFill>
                <a:latin typeface="Verdana"/>
                <a:cs typeface="Verdana"/>
              </a:rPr>
              <a:t>2</a:t>
            </a:r>
            <a:r>
              <a:rPr sz="2600" b="1" spc="25" dirty="0">
                <a:solidFill>
                  <a:srgbClr val="454545"/>
                </a:solidFill>
                <a:latin typeface="Verdana"/>
                <a:cs typeface="Verdana"/>
              </a:rPr>
              <a:t>4</a:t>
            </a:r>
            <a:r>
              <a:rPr sz="2600" b="1" spc="-1010" dirty="0">
                <a:solidFill>
                  <a:srgbClr val="454545"/>
                </a:solidFill>
                <a:latin typeface="Verdana"/>
                <a:cs typeface="Verdana"/>
              </a:rPr>
              <a:t>%</a:t>
            </a:r>
            <a:endParaRPr sz="2600">
              <a:solidFill>
                <a:prstClr val="black"/>
              </a:solidFill>
              <a:latin typeface="Verdana"/>
              <a:cs typeface="Verdana"/>
            </a:endParaRPr>
          </a:p>
          <a:p>
            <a:pPr marL="17780">
              <a:spcBef>
                <a:spcPts val="2430"/>
              </a:spcBef>
            </a:pPr>
            <a:r>
              <a:rPr sz="2600" b="1" spc="-445" dirty="0">
                <a:solidFill>
                  <a:srgbClr val="454545"/>
                </a:solidFill>
                <a:latin typeface="Verdana"/>
                <a:cs typeface="Verdana"/>
              </a:rPr>
              <a:t>23%</a:t>
            </a:r>
            <a:endParaRPr sz="2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58350" y="5775325"/>
            <a:ext cx="876300" cy="504825"/>
          </a:xfrm>
          <a:custGeom>
            <a:avLst/>
            <a:gdLst/>
            <a:ahLst/>
            <a:cxnLst/>
            <a:rect l="l" t="t" r="r" b="b"/>
            <a:pathLst>
              <a:path w="876300" h="504825">
                <a:moveTo>
                  <a:pt x="793379" y="504825"/>
                </a:moveTo>
                <a:lnTo>
                  <a:pt x="82919" y="504825"/>
                </a:lnTo>
                <a:lnTo>
                  <a:pt x="50646" y="497849"/>
                </a:lnTo>
                <a:lnTo>
                  <a:pt x="24287" y="478823"/>
                </a:lnTo>
                <a:lnTo>
                  <a:pt x="6515" y="450599"/>
                </a:lnTo>
                <a:lnTo>
                  <a:pt x="0" y="416059"/>
                </a:lnTo>
                <a:lnTo>
                  <a:pt x="0" y="88793"/>
                </a:lnTo>
                <a:lnTo>
                  <a:pt x="6517" y="54225"/>
                </a:lnTo>
                <a:lnTo>
                  <a:pt x="24289" y="26001"/>
                </a:lnTo>
                <a:lnTo>
                  <a:pt x="50647" y="6975"/>
                </a:lnTo>
                <a:lnTo>
                  <a:pt x="82919" y="0"/>
                </a:lnTo>
                <a:lnTo>
                  <a:pt x="793379" y="0"/>
                </a:lnTo>
                <a:lnTo>
                  <a:pt x="825652" y="6975"/>
                </a:lnTo>
                <a:lnTo>
                  <a:pt x="852009" y="26001"/>
                </a:lnTo>
                <a:lnTo>
                  <a:pt x="869782" y="54225"/>
                </a:lnTo>
                <a:lnTo>
                  <a:pt x="876299" y="88793"/>
                </a:lnTo>
                <a:lnTo>
                  <a:pt x="876294" y="416059"/>
                </a:lnTo>
                <a:lnTo>
                  <a:pt x="869774" y="450611"/>
                </a:lnTo>
                <a:lnTo>
                  <a:pt x="852004" y="478826"/>
                </a:lnTo>
                <a:lnTo>
                  <a:pt x="825650" y="497849"/>
                </a:lnTo>
                <a:lnTo>
                  <a:pt x="793379" y="504825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03943" y="5800916"/>
            <a:ext cx="746760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600" b="1" spc="-155" dirty="0">
                <a:solidFill>
                  <a:srgbClr val="454545"/>
                </a:solidFill>
                <a:latin typeface="Verdana"/>
                <a:cs typeface="Verdana"/>
              </a:rPr>
              <a:t>5</a:t>
            </a:r>
            <a:r>
              <a:rPr sz="2600" b="1" spc="-180" dirty="0">
                <a:solidFill>
                  <a:srgbClr val="454545"/>
                </a:solidFill>
                <a:latin typeface="Verdana"/>
                <a:cs typeface="Verdana"/>
              </a:rPr>
              <a:t>3</a:t>
            </a:r>
            <a:r>
              <a:rPr sz="2600" b="1" spc="-1010" dirty="0">
                <a:solidFill>
                  <a:srgbClr val="454545"/>
                </a:solidFill>
                <a:latin typeface="Verdana"/>
                <a:cs typeface="Verdana"/>
              </a:rPr>
              <a:t>%</a:t>
            </a:r>
            <a:endParaRPr sz="2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21391" y="4356678"/>
            <a:ext cx="97409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250" b="1" spc="20" dirty="0">
                <a:solidFill>
                  <a:srgbClr val="FFFFFF"/>
                </a:solidFill>
                <a:latin typeface="Verdana"/>
                <a:cs typeface="Verdana"/>
              </a:rPr>
              <a:t>Decision  </a:t>
            </a:r>
            <a:r>
              <a:rPr sz="1250" b="1" spc="25" dirty="0">
                <a:solidFill>
                  <a:srgbClr val="FFFFFF"/>
                </a:solidFill>
                <a:latin typeface="Verdana"/>
                <a:cs typeface="Verdana"/>
              </a:rPr>
              <a:t>conf</a:t>
            </a:r>
            <a:r>
              <a:rPr sz="1250" b="1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b="1" spc="20" dirty="0">
                <a:solidFill>
                  <a:srgbClr val="FFFFFF"/>
                </a:solidFill>
                <a:latin typeface="Verdana"/>
                <a:cs typeface="Verdana"/>
              </a:rPr>
              <a:t>irmed</a:t>
            </a:r>
            <a:endParaRPr sz="12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15581" y="5071053"/>
            <a:ext cx="81089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250" b="1" spc="6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50" b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b="1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50" b="1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b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b="1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b="1" spc="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50" b="1" spc="-1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1250" b="1"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50" b="1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b="1" spc="-2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250" b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b="1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50" b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b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12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20438" y="5775903"/>
            <a:ext cx="80899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250" b="1" spc="6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50" b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b="1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50" b="1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b="1" spc="-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b="1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b="1" spc="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50" b="1" spc="-10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1250" b="1" dirty="0">
                <a:solidFill>
                  <a:srgbClr val="FFFFFF"/>
                </a:solidFill>
                <a:latin typeface="Verdana"/>
                <a:cs typeface="Verdana"/>
              </a:rPr>
              <a:t>Varied</a:t>
            </a:r>
            <a:endParaRPr sz="12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81982" y="5200803"/>
            <a:ext cx="1489710" cy="9067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89865">
              <a:spcBef>
                <a:spcPts val="495"/>
              </a:spcBef>
            </a:pPr>
            <a:r>
              <a:rPr sz="2600" b="1" spc="-229" dirty="0">
                <a:solidFill>
                  <a:srgbClr val="454545"/>
                </a:solidFill>
                <a:latin typeface="Verdana"/>
                <a:cs typeface="Verdana"/>
              </a:rPr>
              <a:t>28,785</a:t>
            </a:r>
            <a:endParaRPr sz="260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marR="5080" indent="-635" algn="ctr">
              <a:lnSpc>
                <a:spcPct val="105800"/>
              </a:lnSpc>
              <a:spcBef>
                <a:spcPts val="114"/>
              </a:spcBef>
            </a:pPr>
            <a:r>
              <a:rPr sz="1300" b="1" spc="25" dirty="0">
                <a:solidFill>
                  <a:srgbClr val="454545"/>
                </a:solidFill>
                <a:latin typeface="Verdana"/>
                <a:cs typeface="Verdana"/>
              </a:rPr>
              <a:t>Planning  </a:t>
            </a:r>
            <a:r>
              <a:rPr sz="1300" b="1" spc="10" dirty="0">
                <a:solidFill>
                  <a:srgbClr val="454545"/>
                </a:solidFill>
                <a:latin typeface="Verdana"/>
                <a:cs typeface="Verdana"/>
              </a:rPr>
              <a:t>decisions</a:t>
            </a:r>
            <a:r>
              <a:rPr sz="1300" b="1" spc="-20" dirty="0">
                <a:solidFill>
                  <a:srgbClr val="454545"/>
                </a:solidFill>
                <a:latin typeface="Verdana"/>
                <a:cs typeface="Verdana"/>
              </a:rPr>
              <a:t> </a:t>
            </a:r>
            <a:r>
              <a:rPr sz="1300" b="1" spc="20" dirty="0">
                <a:solidFill>
                  <a:srgbClr val="454545"/>
                </a:solidFill>
                <a:latin typeface="Verdana"/>
                <a:cs typeface="Verdana"/>
              </a:rPr>
              <a:t>made</a:t>
            </a:r>
            <a:endParaRPr sz="13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49214" y="6006314"/>
            <a:ext cx="331470" cy="120650"/>
          </a:xfrm>
          <a:custGeom>
            <a:avLst/>
            <a:gdLst/>
            <a:ahLst/>
            <a:cxnLst/>
            <a:rect l="l" t="t" r="r" b="b"/>
            <a:pathLst>
              <a:path w="331469" h="120650">
                <a:moveTo>
                  <a:pt x="0" y="120124"/>
                </a:moveTo>
                <a:lnTo>
                  <a:pt x="331321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49214" y="6006314"/>
            <a:ext cx="331470" cy="120650"/>
          </a:xfrm>
          <a:custGeom>
            <a:avLst/>
            <a:gdLst/>
            <a:ahLst/>
            <a:cxnLst/>
            <a:rect l="l" t="t" r="r" b="b"/>
            <a:pathLst>
              <a:path w="331469" h="120650">
                <a:moveTo>
                  <a:pt x="0" y="120124"/>
                </a:moveTo>
                <a:lnTo>
                  <a:pt x="331321" y="0"/>
                </a:lnTo>
              </a:path>
            </a:pathLst>
          </a:custGeom>
          <a:ln w="58013">
            <a:solidFill>
              <a:srgbClr val="AE122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625" y="5899152"/>
            <a:ext cx="1085850" cy="533400"/>
          </a:xfrm>
          <a:custGeom>
            <a:avLst/>
            <a:gdLst/>
            <a:ahLst/>
            <a:cxnLst/>
            <a:rect l="l" t="t" r="r" b="b"/>
            <a:pathLst>
              <a:path w="1085850" h="533400">
                <a:moveTo>
                  <a:pt x="983100" y="533399"/>
                </a:moveTo>
                <a:lnTo>
                  <a:pt x="102748" y="533399"/>
                </a:lnTo>
                <a:lnTo>
                  <a:pt x="62757" y="526029"/>
                </a:lnTo>
                <a:lnTo>
                  <a:pt x="30095" y="505926"/>
                </a:lnTo>
                <a:lnTo>
                  <a:pt x="8073" y="476105"/>
                </a:lnTo>
                <a:lnTo>
                  <a:pt x="0" y="439610"/>
                </a:lnTo>
                <a:lnTo>
                  <a:pt x="0" y="93819"/>
                </a:lnTo>
                <a:lnTo>
                  <a:pt x="8075" y="57294"/>
                </a:lnTo>
                <a:lnTo>
                  <a:pt x="30098" y="27473"/>
                </a:lnTo>
                <a:lnTo>
                  <a:pt x="62758" y="7370"/>
                </a:lnTo>
                <a:lnTo>
                  <a:pt x="102748" y="0"/>
                </a:lnTo>
                <a:lnTo>
                  <a:pt x="983100" y="0"/>
                </a:lnTo>
                <a:lnTo>
                  <a:pt x="1023090" y="7370"/>
                </a:lnTo>
                <a:lnTo>
                  <a:pt x="1055750" y="27473"/>
                </a:lnTo>
                <a:lnTo>
                  <a:pt x="1077772" y="57294"/>
                </a:lnTo>
                <a:lnTo>
                  <a:pt x="1085848" y="93819"/>
                </a:lnTo>
                <a:lnTo>
                  <a:pt x="1085842" y="439610"/>
                </a:lnTo>
                <a:lnTo>
                  <a:pt x="1077763" y="476117"/>
                </a:lnTo>
                <a:lnTo>
                  <a:pt x="1055744" y="505929"/>
                </a:lnTo>
                <a:lnTo>
                  <a:pt x="1023087" y="526029"/>
                </a:lnTo>
                <a:lnTo>
                  <a:pt x="983100" y="533399"/>
                </a:lnTo>
                <a:close/>
              </a:path>
            </a:pathLst>
          </a:custGeom>
          <a:solidFill>
            <a:srgbClr val="AE122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099" y="5915025"/>
            <a:ext cx="889000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50">
              <a:spcBef>
                <a:spcPts val="125"/>
              </a:spcBef>
            </a:pPr>
            <a:r>
              <a:rPr sz="950" b="1" spc="-35" dirty="0">
                <a:solidFill>
                  <a:srgbClr val="E4E4E4"/>
                </a:solidFill>
                <a:latin typeface="Verdana"/>
                <a:cs typeface="Verdana"/>
              </a:rPr>
              <a:t>2,902</a:t>
            </a:r>
            <a:endParaRPr sz="950">
              <a:solidFill>
                <a:prstClr val="black"/>
              </a:solidFill>
              <a:latin typeface="Verdana"/>
              <a:cs typeface="Verdana"/>
            </a:endParaRPr>
          </a:p>
          <a:p>
            <a:pPr marL="12065" marR="5080" algn="ctr">
              <a:lnSpc>
                <a:spcPct val="105300"/>
              </a:lnSpc>
            </a:pPr>
            <a:r>
              <a:rPr sz="950" b="1" spc="10" dirty="0">
                <a:solidFill>
                  <a:srgbClr val="E4E4E4"/>
                </a:solidFill>
                <a:latin typeface="Verdana"/>
                <a:cs typeface="Verdana"/>
              </a:rPr>
              <a:t>a</a:t>
            </a:r>
            <a:r>
              <a:rPr sz="950" b="1" spc="50" dirty="0">
                <a:solidFill>
                  <a:srgbClr val="E4E4E4"/>
                </a:solidFill>
                <a:latin typeface="Verdana"/>
                <a:cs typeface="Verdana"/>
              </a:rPr>
              <a:t>pp</a:t>
            </a:r>
            <a:r>
              <a:rPr sz="950" b="1" spc="10" dirty="0">
                <a:solidFill>
                  <a:srgbClr val="E4E4E4"/>
                </a:solidFill>
                <a:latin typeface="Verdana"/>
                <a:cs typeface="Verdana"/>
              </a:rPr>
              <a:t>li</a:t>
            </a:r>
            <a:r>
              <a:rPr sz="950" b="1" spc="60" dirty="0">
                <a:solidFill>
                  <a:srgbClr val="E4E4E4"/>
                </a:solidFill>
                <a:latin typeface="Verdana"/>
                <a:cs typeface="Verdana"/>
              </a:rPr>
              <a:t>c</a:t>
            </a:r>
            <a:r>
              <a:rPr sz="950" b="1" spc="10" dirty="0">
                <a:solidFill>
                  <a:srgbClr val="E4E4E4"/>
                </a:solidFill>
                <a:latin typeface="Verdana"/>
                <a:cs typeface="Verdana"/>
              </a:rPr>
              <a:t>a</a:t>
            </a:r>
            <a:r>
              <a:rPr sz="950" b="1" spc="35" dirty="0">
                <a:solidFill>
                  <a:srgbClr val="E4E4E4"/>
                </a:solidFill>
                <a:latin typeface="Verdana"/>
                <a:cs typeface="Verdana"/>
              </a:rPr>
              <a:t>t</a:t>
            </a:r>
            <a:r>
              <a:rPr sz="950" b="1" spc="10" dirty="0">
                <a:solidFill>
                  <a:srgbClr val="E4E4E4"/>
                </a:solidFill>
                <a:latin typeface="Verdana"/>
                <a:cs typeface="Verdana"/>
              </a:rPr>
              <a:t>i</a:t>
            </a:r>
            <a:r>
              <a:rPr sz="950" b="1" spc="30" dirty="0">
                <a:solidFill>
                  <a:srgbClr val="E4E4E4"/>
                </a:solidFill>
                <a:latin typeface="Verdana"/>
                <a:cs typeface="Verdana"/>
              </a:rPr>
              <a:t>o</a:t>
            </a:r>
            <a:r>
              <a:rPr sz="950" b="1" spc="40" dirty="0">
                <a:solidFill>
                  <a:srgbClr val="E4E4E4"/>
                </a:solidFill>
                <a:latin typeface="Verdana"/>
                <a:cs typeface="Verdana"/>
              </a:rPr>
              <a:t>n</a:t>
            </a:r>
            <a:r>
              <a:rPr sz="950" b="1" spc="-35" dirty="0">
                <a:solidFill>
                  <a:srgbClr val="E4E4E4"/>
                </a:solidFill>
                <a:latin typeface="Verdana"/>
                <a:cs typeface="Verdana"/>
              </a:rPr>
              <a:t>s  </a:t>
            </a:r>
            <a:r>
              <a:rPr sz="950" b="1" spc="15" dirty="0">
                <a:solidFill>
                  <a:srgbClr val="E4E4E4"/>
                </a:solidFill>
                <a:latin typeface="Verdana"/>
                <a:cs typeface="Verdana"/>
              </a:rPr>
              <a:t>refused</a:t>
            </a:r>
            <a:endParaRPr sz="9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57601" y="4889501"/>
            <a:ext cx="1381125" cy="876300"/>
          </a:xfrm>
          <a:custGeom>
            <a:avLst/>
            <a:gdLst/>
            <a:ahLst/>
            <a:cxnLst/>
            <a:rect l="l" t="t" r="r" b="b"/>
            <a:pathLst>
              <a:path w="1381125" h="876300">
                <a:moveTo>
                  <a:pt x="1250439" y="876298"/>
                </a:moveTo>
                <a:lnTo>
                  <a:pt x="130689" y="876298"/>
                </a:lnTo>
                <a:lnTo>
                  <a:pt x="89386" y="868443"/>
                </a:lnTo>
                <a:lnTo>
                  <a:pt x="53509" y="846566"/>
                </a:lnTo>
                <a:lnTo>
                  <a:pt x="25214" y="813205"/>
                </a:lnTo>
                <a:lnTo>
                  <a:pt x="6660" y="770893"/>
                </a:lnTo>
                <a:lnTo>
                  <a:pt x="0" y="722216"/>
                </a:lnTo>
                <a:lnTo>
                  <a:pt x="0" y="154131"/>
                </a:lnTo>
                <a:lnTo>
                  <a:pt x="6663" y="105405"/>
                </a:lnTo>
                <a:lnTo>
                  <a:pt x="25219" y="63093"/>
                </a:lnTo>
                <a:lnTo>
                  <a:pt x="53511" y="29731"/>
                </a:lnTo>
                <a:lnTo>
                  <a:pt x="89386" y="7855"/>
                </a:lnTo>
                <a:lnTo>
                  <a:pt x="130689" y="0"/>
                </a:lnTo>
                <a:lnTo>
                  <a:pt x="1250439" y="0"/>
                </a:lnTo>
                <a:lnTo>
                  <a:pt x="1291742" y="7855"/>
                </a:lnTo>
                <a:lnTo>
                  <a:pt x="1327617" y="29731"/>
                </a:lnTo>
                <a:lnTo>
                  <a:pt x="1355909" y="63093"/>
                </a:lnTo>
                <a:lnTo>
                  <a:pt x="1374465" y="105405"/>
                </a:lnTo>
                <a:lnTo>
                  <a:pt x="1381129" y="154131"/>
                </a:lnTo>
                <a:lnTo>
                  <a:pt x="1381122" y="722216"/>
                </a:lnTo>
                <a:lnTo>
                  <a:pt x="1374454" y="770918"/>
                </a:lnTo>
                <a:lnTo>
                  <a:pt x="1355900" y="813215"/>
                </a:lnTo>
                <a:lnTo>
                  <a:pt x="1327612" y="846570"/>
                </a:lnTo>
                <a:lnTo>
                  <a:pt x="1291740" y="868443"/>
                </a:lnTo>
                <a:lnTo>
                  <a:pt x="1250439" y="876298"/>
                </a:lnTo>
                <a:close/>
              </a:path>
            </a:pathLst>
          </a:custGeom>
          <a:solidFill>
            <a:srgbClr val="00402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92538" y="4771428"/>
            <a:ext cx="1080135" cy="91313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spcBef>
                <a:spcPts val="1055"/>
              </a:spcBef>
            </a:pPr>
            <a:r>
              <a:rPr sz="2200" b="1" spc="-75" dirty="0">
                <a:solidFill>
                  <a:srgbClr val="ECECE4"/>
                </a:solidFill>
                <a:latin typeface="Verdana"/>
                <a:cs typeface="Verdana"/>
              </a:rPr>
              <a:t>25,883</a:t>
            </a:r>
            <a:endParaRPr sz="2200">
              <a:solidFill>
                <a:prstClr val="black"/>
              </a:solidFill>
              <a:latin typeface="Verdana"/>
              <a:cs typeface="Verdana"/>
            </a:endParaRPr>
          </a:p>
          <a:p>
            <a:pPr marL="226060" marR="5080" indent="-183515">
              <a:lnSpc>
                <a:spcPct val="108700"/>
              </a:lnSpc>
              <a:spcBef>
                <a:spcPts val="390"/>
              </a:spcBef>
            </a:pPr>
            <a:r>
              <a:rPr sz="1150" b="1" dirty="0">
                <a:solidFill>
                  <a:srgbClr val="ECECE4"/>
                </a:solidFill>
                <a:latin typeface="Verdana"/>
                <a:cs typeface="Verdana"/>
              </a:rPr>
              <a:t>a</a:t>
            </a:r>
            <a:r>
              <a:rPr sz="1150" b="1" spc="45" dirty="0">
                <a:solidFill>
                  <a:srgbClr val="ECECE4"/>
                </a:solidFill>
                <a:latin typeface="Verdana"/>
                <a:cs typeface="Verdana"/>
              </a:rPr>
              <a:t>pp</a:t>
            </a:r>
            <a:r>
              <a:rPr sz="1150" b="1" spc="10" dirty="0">
                <a:solidFill>
                  <a:srgbClr val="ECECE4"/>
                </a:solidFill>
                <a:latin typeface="Verdana"/>
                <a:cs typeface="Verdana"/>
              </a:rPr>
              <a:t>li</a:t>
            </a:r>
            <a:r>
              <a:rPr sz="1150" b="1" spc="60" dirty="0">
                <a:solidFill>
                  <a:srgbClr val="ECECE4"/>
                </a:solidFill>
                <a:latin typeface="Verdana"/>
                <a:cs typeface="Verdana"/>
              </a:rPr>
              <a:t>c</a:t>
            </a:r>
            <a:r>
              <a:rPr sz="1150" b="1" dirty="0">
                <a:solidFill>
                  <a:srgbClr val="ECECE4"/>
                </a:solidFill>
                <a:latin typeface="Verdana"/>
                <a:cs typeface="Verdana"/>
              </a:rPr>
              <a:t>a</a:t>
            </a:r>
            <a:r>
              <a:rPr sz="1150" b="1" spc="30" dirty="0">
                <a:solidFill>
                  <a:srgbClr val="ECECE4"/>
                </a:solidFill>
                <a:latin typeface="Verdana"/>
                <a:cs typeface="Verdana"/>
              </a:rPr>
              <a:t>t</a:t>
            </a:r>
            <a:r>
              <a:rPr sz="1150" b="1" spc="10" dirty="0">
                <a:solidFill>
                  <a:srgbClr val="ECECE4"/>
                </a:solidFill>
                <a:latin typeface="Verdana"/>
                <a:cs typeface="Verdana"/>
              </a:rPr>
              <a:t>i</a:t>
            </a:r>
            <a:r>
              <a:rPr sz="1150" b="1" spc="20" dirty="0">
                <a:solidFill>
                  <a:srgbClr val="ECECE4"/>
                </a:solidFill>
                <a:latin typeface="Verdana"/>
                <a:cs typeface="Verdana"/>
              </a:rPr>
              <a:t>o</a:t>
            </a:r>
            <a:r>
              <a:rPr sz="1150" b="1" spc="35" dirty="0">
                <a:solidFill>
                  <a:srgbClr val="ECECE4"/>
                </a:solidFill>
                <a:latin typeface="Verdana"/>
                <a:cs typeface="Verdana"/>
              </a:rPr>
              <a:t>n</a:t>
            </a:r>
            <a:r>
              <a:rPr sz="1150" b="1" spc="-50" dirty="0">
                <a:solidFill>
                  <a:srgbClr val="ECECE4"/>
                </a:solidFill>
                <a:latin typeface="Verdana"/>
                <a:cs typeface="Verdana"/>
              </a:rPr>
              <a:t>s  </a:t>
            </a:r>
            <a:r>
              <a:rPr sz="1150" b="1" spc="10" dirty="0">
                <a:solidFill>
                  <a:srgbClr val="ECECE4"/>
                </a:solidFill>
                <a:latin typeface="Verdana"/>
                <a:cs typeface="Verdana"/>
              </a:rPr>
              <a:t>granted</a:t>
            </a:r>
            <a:endParaRPr sz="11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857869" y="151765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85" y="914399"/>
                </a:moveTo>
                <a:lnTo>
                  <a:pt x="410428" y="912040"/>
                </a:lnTo>
                <a:lnTo>
                  <a:pt x="365024" y="905117"/>
                </a:lnTo>
                <a:lnTo>
                  <a:pt x="321204" y="893859"/>
                </a:lnTo>
                <a:lnTo>
                  <a:pt x="279196" y="878495"/>
                </a:lnTo>
                <a:lnTo>
                  <a:pt x="239229" y="859254"/>
                </a:lnTo>
                <a:lnTo>
                  <a:pt x="201535" y="836365"/>
                </a:lnTo>
                <a:lnTo>
                  <a:pt x="166341" y="810058"/>
                </a:lnTo>
                <a:lnTo>
                  <a:pt x="133877" y="780561"/>
                </a:lnTo>
                <a:lnTo>
                  <a:pt x="104374" y="748105"/>
                </a:lnTo>
                <a:lnTo>
                  <a:pt x="78059" y="712918"/>
                </a:lnTo>
                <a:lnTo>
                  <a:pt x="55164" y="675229"/>
                </a:lnTo>
                <a:lnTo>
                  <a:pt x="35917" y="635268"/>
                </a:lnTo>
                <a:lnTo>
                  <a:pt x="20547" y="593264"/>
                </a:lnTo>
                <a:lnTo>
                  <a:pt x="9285" y="549446"/>
                </a:lnTo>
                <a:lnTo>
                  <a:pt x="2359" y="504044"/>
                </a:lnTo>
                <a:lnTo>
                  <a:pt x="0" y="457286"/>
                </a:lnTo>
                <a:lnTo>
                  <a:pt x="2359" y="410535"/>
                </a:lnTo>
                <a:lnTo>
                  <a:pt x="9285" y="365134"/>
                </a:lnTo>
                <a:lnTo>
                  <a:pt x="20547" y="321312"/>
                </a:lnTo>
                <a:lnTo>
                  <a:pt x="35917" y="279300"/>
                </a:lnTo>
                <a:lnTo>
                  <a:pt x="55164" y="239327"/>
                </a:lnTo>
                <a:lnTo>
                  <a:pt x="78059" y="201624"/>
                </a:lnTo>
                <a:lnTo>
                  <a:pt x="104374" y="166420"/>
                </a:lnTo>
                <a:lnTo>
                  <a:pt x="133877" y="133945"/>
                </a:lnTo>
                <a:lnTo>
                  <a:pt x="166341" y="104430"/>
                </a:lnTo>
                <a:lnTo>
                  <a:pt x="201535" y="78104"/>
                </a:lnTo>
                <a:lnTo>
                  <a:pt x="239229" y="55197"/>
                </a:lnTo>
                <a:lnTo>
                  <a:pt x="279196" y="35939"/>
                </a:lnTo>
                <a:lnTo>
                  <a:pt x="321204" y="20560"/>
                </a:lnTo>
                <a:lnTo>
                  <a:pt x="365024" y="9291"/>
                </a:lnTo>
                <a:lnTo>
                  <a:pt x="410428" y="2361"/>
                </a:lnTo>
                <a:lnTo>
                  <a:pt x="457185" y="0"/>
                </a:lnTo>
                <a:lnTo>
                  <a:pt x="503909" y="2361"/>
                </a:lnTo>
                <a:lnTo>
                  <a:pt x="549289" y="9291"/>
                </a:lnTo>
                <a:lnTo>
                  <a:pt x="593092" y="20561"/>
                </a:lnTo>
                <a:lnTo>
                  <a:pt x="635091" y="35939"/>
                </a:lnTo>
                <a:lnTo>
                  <a:pt x="675053" y="55198"/>
                </a:lnTo>
                <a:lnTo>
                  <a:pt x="712749" y="78105"/>
                </a:lnTo>
                <a:lnTo>
                  <a:pt x="747949" y="104432"/>
                </a:lnTo>
                <a:lnTo>
                  <a:pt x="780421" y="133949"/>
                </a:lnTo>
                <a:lnTo>
                  <a:pt x="809937" y="166425"/>
                </a:lnTo>
                <a:lnTo>
                  <a:pt x="836265" y="201631"/>
                </a:lnTo>
                <a:lnTo>
                  <a:pt x="859176" y="239337"/>
                </a:lnTo>
                <a:lnTo>
                  <a:pt x="878438" y="279312"/>
                </a:lnTo>
                <a:lnTo>
                  <a:pt x="893822" y="321328"/>
                </a:lnTo>
                <a:lnTo>
                  <a:pt x="905097" y="365153"/>
                </a:lnTo>
                <a:lnTo>
                  <a:pt x="912033" y="410559"/>
                </a:lnTo>
                <a:lnTo>
                  <a:pt x="914400" y="457314"/>
                </a:lnTo>
                <a:lnTo>
                  <a:pt x="912038" y="504072"/>
                </a:lnTo>
                <a:lnTo>
                  <a:pt x="905106" y="549474"/>
                </a:lnTo>
                <a:lnTo>
                  <a:pt x="893835" y="593290"/>
                </a:lnTo>
                <a:lnTo>
                  <a:pt x="878454" y="635293"/>
                </a:lnTo>
                <a:lnTo>
                  <a:pt x="859194" y="675251"/>
                </a:lnTo>
                <a:lnTo>
                  <a:pt x="836285" y="712937"/>
                </a:lnTo>
                <a:lnTo>
                  <a:pt x="809958" y="748122"/>
                </a:lnTo>
                <a:lnTo>
                  <a:pt x="780443" y="780576"/>
                </a:lnTo>
                <a:lnTo>
                  <a:pt x="747970" y="810069"/>
                </a:lnTo>
                <a:lnTo>
                  <a:pt x="712769" y="836374"/>
                </a:lnTo>
                <a:lnTo>
                  <a:pt x="675072" y="859260"/>
                </a:lnTo>
                <a:lnTo>
                  <a:pt x="635107" y="878499"/>
                </a:lnTo>
                <a:lnTo>
                  <a:pt x="593106" y="893862"/>
                </a:lnTo>
                <a:lnTo>
                  <a:pt x="549298" y="905119"/>
                </a:lnTo>
                <a:lnTo>
                  <a:pt x="503914" y="912041"/>
                </a:lnTo>
                <a:lnTo>
                  <a:pt x="457185" y="91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53147" y="1736796"/>
            <a:ext cx="733425" cy="419100"/>
          </a:xfrm>
          <a:custGeom>
            <a:avLst/>
            <a:gdLst/>
            <a:ahLst/>
            <a:cxnLst/>
            <a:rect l="l" t="t" r="r" b="b"/>
            <a:pathLst>
              <a:path w="733425" h="419100">
                <a:moveTo>
                  <a:pt x="483385" y="237665"/>
                </a:moveTo>
                <a:lnTo>
                  <a:pt x="250410" y="237665"/>
                </a:lnTo>
                <a:lnTo>
                  <a:pt x="270751" y="226839"/>
                </a:lnTo>
                <a:lnTo>
                  <a:pt x="289370" y="217192"/>
                </a:lnTo>
                <a:lnTo>
                  <a:pt x="302900" y="210322"/>
                </a:lnTo>
                <a:lnTo>
                  <a:pt x="314483" y="204519"/>
                </a:lnTo>
                <a:lnTo>
                  <a:pt x="316447" y="183210"/>
                </a:lnTo>
                <a:lnTo>
                  <a:pt x="305753" y="173726"/>
                </a:lnTo>
                <a:lnTo>
                  <a:pt x="295912" y="160396"/>
                </a:lnTo>
                <a:lnTo>
                  <a:pt x="287587" y="142562"/>
                </a:lnTo>
                <a:lnTo>
                  <a:pt x="281441" y="119563"/>
                </a:lnTo>
                <a:lnTo>
                  <a:pt x="274605" y="107614"/>
                </a:lnTo>
                <a:lnTo>
                  <a:pt x="272326" y="100219"/>
                </a:lnTo>
                <a:lnTo>
                  <a:pt x="274605" y="94309"/>
                </a:lnTo>
                <a:lnTo>
                  <a:pt x="281441" y="86812"/>
                </a:lnTo>
                <a:lnTo>
                  <a:pt x="281501" y="56089"/>
                </a:lnTo>
                <a:lnTo>
                  <a:pt x="282320" y="52412"/>
                </a:lnTo>
                <a:lnTo>
                  <a:pt x="283591" y="48660"/>
                </a:lnTo>
                <a:lnTo>
                  <a:pt x="284769" y="45541"/>
                </a:lnTo>
                <a:lnTo>
                  <a:pt x="286639" y="37911"/>
                </a:lnTo>
                <a:lnTo>
                  <a:pt x="323656" y="4932"/>
                </a:lnTo>
                <a:lnTo>
                  <a:pt x="363560" y="0"/>
                </a:lnTo>
                <a:lnTo>
                  <a:pt x="389555" y="3629"/>
                </a:lnTo>
                <a:lnTo>
                  <a:pt x="430568" y="28388"/>
                </a:lnTo>
                <a:lnTo>
                  <a:pt x="435651" y="55731"/>
                </a:lnTo>
                <a:lnTo>
                  <a:pt x="435813" y="56543"/>
                </a:lnTo>
                <a:lnTo>
                  <a:pt x="436067" y="57170"/>
                </a:lnTo>
                <a:lnTo>
                  <a:pt x="436252" y="58006"/>
                </a:lnTo>
                <a:lnTo>
                  <a:pt x="436252" y="88483"/>
                </a:lnTo>
                <a:lnTo>
                  <a:pt x="437958" y="90740"/>
                </a:lnTo>
                <a:lnTo>
                  <a:pt x="440801" y="97225"/>
                </a:lnTo>
                <a:lnTo>
                  <a:pt x="441350" y="107152"/>
                </a:lnTo>
                <a:lnTo>
                  <a:pt x="441330" y="107614"/>
                </a:lnTo>
                <a:lnTo>
                  <a:pt x="436236" y="121223"/>
                </a:lnTo>
                <a:lnTo>
                  <a:pt x="429861" y="144851"/>
                </a:lnTo>
                <a:lnTo>
                  <a:pt x="421187" y="163045"/>
                </a:lnTo>
                <a:lnTo>
                  <a:pt x="410953" y="176460"/>
                </a:lnTo>
                <a:lnTo>
                  <a:pt x="399883" y="185810"/>
                </a:lnTo>
                <a:lnTo>
                  <a:pt x="403511" y="205563"/>
                </a:lnTo>
                <a:lnTo>
                  <a:pt x="441124" y="217676"/>
                </a:lnTo>
                <a:lnTo>
                  <a:pt x="483385" y="237665"/>
                </a:lnTo>
                <a:close/>
              </a:path>
              <a:path w="733425" h="419100">
                <a:moveTo>
                  <a:pt x="588359" y="365794"/>
                </a:moveTo>
                <a:lnTo>
                  <a:pt x="583071" y="319107"/>
                </a:lnTo>
                <a:lnTo>
                  <a:pt x="560678" y="280653"/>
                </a:lnTo>
                <a:lnTo>
                  <a:pt x="527064" y="259133"/>
                </a:lnTo>
                <a:lnTo>
                  <a:pt x="480107" y="235019"/>
                </a:lnTo>
                <a:lnTo>
                  <a:pt x="499270" y="225429"/>
                </a:lnTo>
                <a:lnTo>
                  <a:pt x="512799" y="219232"/>
                </a:lnTo>
                <a:lnTo>
                  <a:pt x="527121" y="213727"/>
                </a:lnTo>
                <a:lnTo>
                  <a:pt x="548663" y="206213"/>
                </a:lnTo>
                <a:lnTo>
                  <a:pt x="551828" y="188688"/>
                </a:lnTo>
                <a:lnTo>
                  <a:pt x="543426" y="181533"/>
                </a:lnTo>
                <a:lnTo>
                  <a:pt x="535643" y="171294"/>
                </a:lnTo>
                <a:lnTo>
                  <a:pt x="529038" y="157421"/>
                </a:lnTo>
                <a:lnTo>
                  <a:pt x="524170" y="139363"/>
                </a:lnTo>
                <a:lnTo>
                  <a:pt x="520473" y="133189"/>
                </a:lnTo>
                <a:lnTo>
                  <a:pt x="519826" y="123509"/>
                </a:lnTo>
                <a:lnTo>
                  <a:pt x="520101" y="119563"/>
                </a:lnTo>
                <a:lnTo>
                  <a:pt x="520190" y="115176"/>
                </a:lnTo>
                <a:lnTo>
                  <a:pt x="519475" y="107152"/>
                </a:lnTo>
                <a:lnTo>
                  <a:pt x="519162" y="93816"/>
                </a:lnTo>
                <a:lnTo>
                  <a:pt x="520279" y="78486"/>
                </a:lnTo>
                <a:lnTo>
                  <a:pt x="557082" y="42992"/>
                </a:lnTo>
                <a:lnTo>
                  <a:pt x="578215" y="40017"/>
                </a:lnTo>
                <a:lnTo>
                  <a:pt x="595096" y="40864"/>
                </a:lnTo>
                <a:lnTo>
                  <a:pt x="633370" y="53921"/>
                </a:lnTo>
                <a:lnTo>
                  <a:pt x="644861" y="97225"/>
                </a:lnTo>
                <a:lnTo>
                  <a:pt x="644976" y="111264"/>
                </a:lnTo>
                <a:lnTo>
                  <a:pt x="645868" y="117118"/>
                </a:lnTo>
                <a:lnTo>
                  <a:pt x="646017" y="124148"/>
                </a:lnTo>
                <a:lnTo>
                  <a:pt x="644949" y="131404"/>
                </a:lnTo>
                <a:lnTo>
                  <a:pt x="642219" y="138133"/>
                </a:lnTo>
                <a:lnTo>
                  <a:pt x="637516" y="155688"/>
                </a:lnTo>
                <a:lnTo>
                  <a:pt x="631160" y="169280"/>
                </a:lnTo>
                <a:lnTo>
                  <a:pt x="623656" y="179421"/>
                </a:lnTo>
                <a:lnTo>
                  <a:pt x="615509" y="186622"/>
                </a:lnTo>
                <a:lnTo>
                  <a:pt x="617334" y="206236"/>
                </a:lnTo>
                <a:lnTo>
                  <a:pt x="657992" y="225522"/>
                </a:lnTo>
                <a:lnTo>
                  <a:pt x="711422" y="256420"/>
                </a:lnTo>
                <a:lnTo>
                  <a:pt x="730539" y="292393"/>
                </a:lnTo>
                <a:lnTo>
                  <a:pt x="733397" y="313843"/>
                </a:lnTo>
                <a:lnTo>
                  <a:pt x="728913" y="331046"/>
                </a:lnTo>
                <a:lnTo>
                  <a:pt x="697853" y="344202"/>
                </a:lnTo>
                <a:lnTo>
                  <a:pt x="663592" y="354679"/>
                </a:lnTo>
                <a:lnTo>
                  <a:pt x="626853" y="362026"/>
                </a:lnTo>
                <a:lnTo>
                  <a:pt x="588359" y="365794"/>
                </a:lnTo>
                <a:close/>
              </a:path>
              <a:path w="733425" h="419100">
                <a:moveTo>
                  <a:pt x="145023" y="369903"/>
                </a:moveTo>
                <a:lnTo>
                  <a:pt x="106543" y="366138"/>
                </a:lnTo>
                <a:lnTo>
                  <a:pt x="35542" y="348330"/>
                </a:lnTo>
                <a:lnTo>
                  <a:pt x="0" y="317938"/>
                </a:lnTo>
                <a:lnTo>
                  <a:pt x="2866" y="296475"/>
                </a:lnTo>
                <a:lnTo>
                  <a:pt x="22007" y="260506"/>
                </a:lnTo>
                <a:lnTo>
                  <a:pt x="71279" y="230635"/>
                </a:lnTo>
                <a:lnTo>
                  <a:pt x="116095" y="210345"/>
                </a:lnTo>
                <a:lnTo>
                  <a:pt x="117920" y="190708"/>
                </a:lnTo>
                <a:lnTo>
                  <a:pt x="109769" y="183507"/>
                </a:lnTo>
                <a:lnTo>
                  <a:pt x="102257" y="173366"/>
                </a:lnTo>
                <a:lnTo>
                  <a:pt x="95893" y="159773"/>
                </a:lnTo>
                <a:lnTo>
                  <a:pt x="91186" y="142218"/>
                </a:lnTo>
                <a:lnTo>
                  <a:pt x="88457" y="135493"/>
                </a:lnTo>
                <a:lnTo>
                  <a:pt x="87391" y="128245"/>
                </a:lnTo>
                <a:lnTo>
                  <a:pt x="87547" y="121223"/>
                </a:lnTo>
                <a:lnTo>
                  <a:pt x="88483" y="115176"/>
                </a:lnTo>
                <a:lnTo>
                  <a:pt x="88436" y="102411"/>
                </a:lnTo>
                <a:lnTo>
                  <a:pt x="100036" y="58006"/>
                </a:lnTo>
                <a:lnTo>
                  <a:pt x="138313" y="44949"/>
                </a:lnTo>
                <a:lnTo>
                  <a:pt x="155190" y="44102"/>
                </a:lnTo>
                <a:lnTo>
                  <a:pt x="176324" y="47078"/>
                </a:lnTo>
                <a:lnTo>
                  <a:pt x="209720" y="67221"/>
                </a:lnTo>
                <a:lnTo>
                  <a:pt x="214226" y="97225"/>
                </a:lnTo>
                <a:lnTo>
                  <a:pt x="214172" y="102411"/>
                </a:lnTo>
                <a:lnTo>
                  <a:pt x="213964" y="111264"/>
                </a:lnTo>
                <a:lnTo>
                  <a:pt x="213215" y="119563"/>
                </a:lnTo>
                <a:lnTo>
                  <a:pt x="213157" y="121223"/>
                </a:lnTo>
                <a:lnTo>
                  <a:pt x="213602" y="127618"/>
                </a:lnTo>
                <a:lnTo>
                  <a:pt x="212978" y="137297"/>
                </a:lnTo>
                <a:lnTo>
                  <a:pt x="209258" y="143472"/>
                </a:lnTo>
                <a:lnTo>
                  <a:pt x="204401" y="161529"/>
                </a:lnTo>
                <a:lnTo>
                  <a:pt x="197798" y="175402"/>
                </a:lnTo>
                <a:lnTo>
                  <a:pt x="190016" y="185641"/>
                </a:lnTo>
                <a:lnTo>
                  <a:pt x="181623" y="192797"/>
                </a:lnTo>
                <a:lnTo>
                  <a:pt x="184789" y="210322"/>
                </a:lnTo>
                <a:lnTo>
                  <a:pt x="190623" y="212410"/>
                </a:lnTo>
                <a:lnTo>
                  <a:pt x="205815" y="218170"/>
                </a:lnTo>
                <a:lnTo>
                  <a:pt x="226900" y="226842"/>
                </a:lnTo>
                <a:lnTo>
                  <a:pt x="250410" y="237665"/>
                </a:lnTo>
                <a:lnTo>
                  <a:pt x="483385" y="237665"/>
                </a:lnTo>
                <a:lnTo>
                  <a:pt x="485427" y="238631"/>
                </a:lnTo>
                <a:lnTo>
                  <a:pt x="525809" y="264034"/>
                </a:lnTo>
                <a:lnTo>
                  <a:pt x="204868" y="264034"/>
                </a:lnTo>
                <a:lnTo>
                  <a:pt x="194754" y="269812"/>
                </a:lnTo>
                <a:lnTo>
                  <a:pt x="160256" y="301003"/>
                </a:lnTo>
                <a:lnTo>
                  <a:pt x="144706" y="347473"/>
                </a:lnTo>
                <a:lnTo>
                  <a:pt x="145023" y="369903"/>
                </a:lnTo>
                <a:close/>
              </a:path>
              <a:path w="733425" h="419100">
                <a:moveTo>
                  <a:pt x="383682" y="418924"/>
                </a:moveTo>
                <a:lnTo>
                  <a:pt x="336053" y="417576"/>
                </a:lnTo>
                <a:lnTo>
                  <a:pt x="289808" y="411826"/>
                </a:lnTo>
                <a:lnTo>
                  <a:pt x="245701" y="402146"/>
                </a:lnTo>
                <a:lnTo>
                  <a:pt x="204489" y="389012"/>
                </a:lnTo>
                <a:lnTo>
                  <a:pt x="166928" y="372897"/>
                </a:lnTo>
                <a:lnTo>
                  <a:pt x="161064" y="350332"/>
                </a:lnTo>
                <a:lnTo>
                  <a:pt x="164834" y="322159"/>
                </a:lnTo>
                <a:lnTo>
                  <a:pt x="189895" y="274920"/>
                </a:lnTo>
                <a:lnTo>
                  <a:pt x="204868" y="264034"/>
                </a:lnTo>
                <a:lnTo>
                  <a:pt x="525809" y="264034"/>
                </a:lnTo>
                <a:lnTo>
                  <a:pt x="554070" y="291006"/>
                </a:lnTo>
                <a:lnTo>
                  <a:pt x="570946" y="330776"/>
                </a:lnTo>
                <a:lnTo>
                  <a:pt x="575479" y="353231"/>
                </a:lnTo>
                <a:lnTo>
                  <a:pt x="572901" y="370808"/>
                </a:lnTo>
                <a:lnTo>
                  <a:pt x="527303" y="391811"/>
                </a:lnTo>
                <a:lnTo>
                  <a:pt x="480063" y="406516"/>
                </a:lnTo>
                <a:lnTo>
                  <a:pt x="431937" y="415395"/>
                </a:lnTo>
                <a:lnTo>
                  <a:pt x="383682" y="418924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5251" y="2755901"/>
            <a:ext cx="5572125" cy="1076325"/>
          </a:xfrm>
          <a:custGeom>
            <a:avLst/>
            <a:gdLst/>
            <a:ahLst/>
            <a:cxnLst/>
            <a:rect l="l" t="t" r="r" b="b"/>
            <a:pathLst>
              <a:path w="5572125" h="1076325">
                <a:moveTo>
                  <a:pt x="0" y="0"/>
                </a:moveTo>
                <a:lnTo>
                  <a:pt x="0" y="1076329"/>
                </a:lnTo>
                <a:lnTo>
                  <a:pt x="5572124" y="1076329"/>
                </a:lnTo>
                <a:lnTo>
                  <a:pt x="5572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7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22273" y="2705100"/>
            <a:ext cx="1604010" cy="768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4850" b="1" spc="-58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4850" b="1" spc="-14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4850" b="1" spc="-12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4850" b="1" spc="-129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endParaRPr sz="48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69203" y="2699385"/>
            <a:ext cx="2780665" cy="111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250" b="1" spc="25" dirty="0">
                <a:solidFill>
                  <a:srgbClr val="FFFFFF"/>
                </a:solidFill>
                <a:latin typeface="Verdana"/>
                <a:cs typeface="Verdana"/>
              </a:rPr>
              <a:t>Statutory </a:t>
            </a:r>
            <a:r>
              <a:rPr sz="1250" b="1" spc="45" dirty="0">
                <a:solidFill>
                  <a:srgbClr val="FFFFFF"/>
                </a:solidFill>
                <a:latin typeface="Verdana"/>
                <a:cs typeface="Verdana"/>
              </a:rPr>
              <a:t>Development </a:t>
            </a:r>
            <a:r>
              <a:rPr sz="1250" b="1" spc="30" dirty="0">
                <a:solidFill>
                  <a:srgbClr val="FFFFFF"/>
                </a:solidFill>
                <a:latin typeface="Verdana"/>
                <a:cs typeface="Verdana"/>
              </a:rPr>
              <a:t>Plans  Local </a:t>
            </a:r>
            <a:r>
              <a:rPr sz="1250" b="1" spc="10" dirty="0">
                <a:solidFill>
                  <a:srgbClr val="FFFFFF"/>
                </a:solidFill>
                <a:latin typeface="Verdana"/>
                <a:cs typeface="Verdana"/>
              </a:rPr>
              <a:t>Area</a:t>
            </a:r>
            <a:r>
              <a:rPr sz="1250" b="1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b="1" spc="3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25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marR="600710">
              <a:lnSpc>
                <a:spcPct val="110000"/>
              </a:lnSpc>
              <a:spcBef>
                <a:spcPts val="750"/>
              </a:spcBef>
            </a:pPr>
            <a:r>
              <a:rPr sz="1250" b="1" spc="30" dirty="0">
                <a:solidFill>
                  <a:srgbClr val="FFFFFF"/>
                </a:solidFill>
                <a:latin typeface="Verdana"/>
                <a:cs typeface="Verdana"/>
              </a:rPr>
              <a:t>Strategic </a:t>
            </a:r>
            <a:r>
              <a:rPr sz="1250" b="1" spc="45" dirty="0">
                <a:solidFill>
                  <a:srgbClr val="FFFFFF"/>
                </a:solidFill>
                <a:latin typeface="Verdana"/>
                <a:cs typeface="Verdana"/>
              </a:rPr>
              <a:t>Development  </a:t>
            </a:r>
            <a:r>
              <a:rPr sz="1250" b="1" spc="30" dirty="0">
                <a:solidFill>
                  <a:srgbClr val="FFFFFF"/>
                </a:solidFill>
                <a:latin typeface="Verdana"/>
                <a:cs typeface="Verdana"/>
              </a:rPr>
              <a:t>Zones</a:t>
            </a:r>
            <a:endParaRPr sz="12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57869" y="272732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85" y="914399"/>
                </a:moveTo>
                <a:lnTo>
                  <a:pt x="410428" y="912040"/>
                </a:lnTo>
                <a:lnTo>
                  <a:pt x="365024" y="905117"/>
                </a:lnTo>
                <a:lnTo>
                  <a:pt x="321204" y="893859"/>
                </a:lnTo>
                <a:lnTo>
                  <a:pt x="279196" y="878495"/>
                </a:lnTo>
                <a:lnTo>
                  <a:pt x="239229" y="859254"/>
                </a:lnTo>
                <a:lnTo>
                  <a:pt x="201535" y="836365"/>
                </a:lnTo>
                <a:lnTo>
                  <a:pt x="166341" y="810058"/>
                </a:lnTo>
                <a:lnTo>
                  <a:pt x="133877" y="780561"/>
                </a:lnTo>
                <a:lnTo>
                  <a:pt x="104374" y="748105"/>
                </a:lnTo>
                <a:lnTo>
                  <a:pt x="78059" y="712918"/>
                </a:lnTo>
                <a:lnTo>
                  <a:pt x="55164" y="675229"/>
                </a:lnTo>
                <a:lnTo>
                  <a:pt x="35917" y="635268"/>
                </a:lnTo>
                <a:lnTo>
                  <a:pt x="20547" y="593264"/>
                </a:lnTo>
                <a:lnTo>
                  <a:pt x="9285" y="549446"/>
                </a:lnTo>
                <a:lnTo>
                  <a:pt x="2359" y="504044"/>
                </a:lnTo>
                <a:lnTo>
                  <a:pt x="0" y="457286"/>
                </a:lnTo>
                <a:lnTo>
                  <a:pt x="2359" y="410535"/>
                </a:lnTo>
                <a:lnTo>
                  <a:pt x="9285" y="365134"/>
                </a:lnTo>
                <a:lnTo>
                  <a:pt x="20547" y="321312"/>
                </a:lnTo>
                <a:lnTo>
                  <a:pt x="35917" y="279300"/>
                </a:lnTo>
                <a:lnTo>
                  <a:pt x="55164" y="239327"/>
                </a:lnTo>
                <a:lnTo>
                  <a:pt x="78059" y="201624"/>
                </a:lnTo>
                <a:lnTo>
                  <a:pt x="104374" y="166420"/>
                </a:lnTo>
                <a:lnTo>
                  <a:pt x="133877" y="133945"/>
                </a:lnTo>
                <a:lnTo>
                  <a:pt x="166341" y="104430"/>
                </a:lnTo>
                <a:lnTo>
                  <a:pt x="201535" y="78104"/>
                </a:lnTo>
                <a:lnTo>
                  <a:pt x="239229" y="55197"/>
                </a:lnTo>
                <a:lnTo>
                  <a:pt x="279196" y="35939"/>
                </a:lnTo>
                <a:lnTo>
                  <a:pt x="321204" y="20560"/>
                </a:lnTo>
                <a:lnTo>
                  <a:pt x="365024" y="9291"/>
                </a:lnTo>
                <a:lnTo>
                  <a:pt x="410428" y="2361"/>
                </a:lnTo>
                <a:lnTo>
                  <a:pt x="457185" y="0"/>
                </a:lnTo>
                <a:lnTo>
                  <a:pt x="503909" y="2361"/>
                </a:lnTo>
                <a:lnTo>
                  <a:pt x="549289" y="9291"/>
                </a:lnTo>
                <a:lnTo>
                  <a:pt x="593092" y="20561"/>
                </a:lnTo>
                <a:lnTo>
                  <a:pt x="635091" y="35939"/>
                </a:lnTo>
                <a:lnTo>
                  <a:pt x="675053" y="55198"/>
                </a:lnTo>
                <a:lnTo>
                  <a:pt x="712749" y="78105"/>
                </a:lnTo>
                <a:lnTo>
                  <a:pt x="747949" y="104432"/>
                </a:lnTo>
                <a:lnTo>
                  <a:pt x="780421" y="133949"/>
                </a:lnTo>
                <a:lnTo>
                  <a:pt x="809937" y="166425"/>
                </a:lnTo>
                <a:lnTo>
                  <a:pt x="836265" y="201631"/>
                </a:lnTo>
                <a:lnTo>
                  <a:pt x="859176" y="239337"/>
                </a:lnTo>
                <a:lnTo>
                  <a:pt x="878438" y="279312"/>
                </a:lnTo>
                <a:lnTo>
                  <a:pt x="893822" y="321328"/>
                </a:lnTo>
                <a:lnTo>
                  <a:pt x="905097" y="365153"/>
                </a:lnTo>
                <a:lnTo>
                  <a:pt x="912033" y="410559"/>
                </a:lnTo>
                <a:lnTo>
                  <a:pt x="914400" y="457314"/>
                </a:lnTo>
                <a:lnTo>
                  <a:pt x="912038" y="504072"/>
                </a:lnTo>
                <a:lnTo>
                  <a:pt x="905106" y="549474"/>
                </a:lnTo>
                <a:lnTo>
                  <a:pt x="893835" y="593290"/>
                </a:lnTo>
                <a:lnTo>
                  <a:pt x="878454" y="635293"/>
                </a:lnTo>
                <a:lnTo>
                  <a:pt x="859194" y="675251"/>
                </a:lnTo>
                <a:lnTo>
                  <a:pt x="836285" y="712937"/>
                </a:lnTo>
                <a:lnTo>
                  <a:pt x="809958" y="748122"/>
                </a:lnTo>
                <a:lnTo>
                  <a:pt x="780443" y="780576"/>
                </a:lnTo>
                <a:lnTo>
                  <a:pt x="747970" y="810069"/>
                </a:lnTo>
                <a:lnTo>
                  <a:pt x="712769" y="836374"/>
                </a:lnTo>
                <a:lnTo>
                  <a:pt x="675072" y="859260"/>
                </a:lnTo>
                <a:lnTo>
                  <a:pt x="635107" y="878499"/>
                </a:lnTo>
                <a:lnTo>
                  <a:pt x="593106" y="893862"/>
                </a:lnTo>
                <a:lnTo>
                  <a:pt x="549298" y="905119"/>
                </a:lnTo>
                <a:lnTo>
                  <a:pt x="503914" y="912041"/>
                </a:lnTo>
                <a:lnTo>
                  <a:pt x="457185" y="914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000751" y="2889235"/>
            <a:ext cx="638175" cy="62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852912" y="5546075"/>
            <a:ext cx="890905" cy="514350"/>
          </a:xfrm>
          <a:custGeom>
            <a:avLst/>
            <a:gdLst/>
            <a:ahLst/>
            <a:cxnLst/>
            <a:rect l="l" t="t" r="r" b="b"/>
            <a:pathLst>
              <a:path w="890904" h="514350">
                <a:moveTo>
                  <a:pt x="890881" y="514349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852912" y="5546075"/>
            <a:ext cx="890905" cy="514350"/>
          </a:xfrm>
          <a:custGeom>
            <a:avLst/>
            <a:gdLst/>
            <a:ahLst/>
            <a:cxnLst/>
            <a:rect l="l" t="t" r="r" b="b"/>
            <a:pathLst>
              <a:path w="890904" h="514350">
                <a:moveTo>
                  <a:pt x="890881" y="514349"/>
                </a:moveTo>
                <a:lnTo>
                  <a:pt x="0" y="0"/>
                </a:lnTo>
              </a:path>
            </a:pathLst>
          </a:custGeom>
          <a:ln w="55191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693484" y="882280"/>
            <a:ext cx="203835" cy="387985"/>
          </a:xfrm>
          <a:custGeom>
            <a:avLst/>
            <a:gdLst/>
            <a:ahLst/>
            <a:cxnLst/>
            <a:rect l="l" t="t" r="r" b="b"/>
            <a:pathLst>
              <a:path w="203834" h="387984">
                <a:moveTo>
                  <a:pt x="203252" y="387687"/>
                </a:moveTo>
                <a:lnTo>
                  <a:pt x="152124" y="387687"/>
                </a:lnTo>
                <a:lnTo>
                  <a:pt x="152124" y="133016"/>
                </a:lnTo>
                <a:lnTo>
                  <a:pt x="0" y="28547"/>
                </a:lnTo>
                <a:lnTo>
                  <a:pt x="32267" y="0"/>
                </a:lnTo>
                <a:lnTo>
                  <a:pt x="203252" y="116312"/>
                </a:lnTo>
                <a:lnTo>
                  <a:pt x="203252" y="387687"/>
                </a:lnTo>
                <a:close/>
              </a:path>
            </a:pathLst>
          </a:custGeom>
          <a:solidFill>
            <a:srgbClr val="DBD8D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556699" y="904215"/>
            <a:ext cx="290830" cy="365760"/>
          </a:xfrm>
          <a:custGeom>
            <a:avLst/>
            <a:gdLst/>
            <a:ahLst/>
            <a:cxnLst/>
            <a:rect l="l" t="t" r="r" b="b"/>
            <a:pathLst>
              <a:path w="290829" h="365759">
                <a:moveTo>
                  <a:pt x="289407" y="365751"/>
                </a:moveTo>
                <a:lnTo>
                  <a:pt x="0" y="365751"/>
                </a:lnTo>
                <a:lnTo>
                  <a:pt x="0" y="90436"/>
                </a:lnTo>
                <a:lnTo>
                  <a:pt x="127179" y="0"/>
                </a:lnTo>
                <a:lnTo>
                  <a:pt x="290493" y="111080"/>
                </a:lnTo>
                <a:lnTo>
                  <a:pt x="289407" y="365751"/>
                </a:lnTo>
                <a:close/>
              </a:path>
            </a:pathLst>
          </a:custGeom>
          <a:solidFill>
            <a:srgbClr val="F5F4F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1693461" y="975955"/>
            <a:ext cx="64534" cy="65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649037" y="111884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6672"/>
                </a:lnTo>
              </a:path>
            </a:pathLst>
          </a:custGeom>
          <a:ln w="73856">
            <a:solidFill>
              <a:srgbClr val="EFBC3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727945" y="1120554"/>
            <a:ext cx="119900" cy="97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896758" y="1195359"/>
            <a:ext cx="136587" cy="1210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420090" y="1195359"/>
            <a:ext cx="136587" cy="1210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1521412" y="1295777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79" y="0"/>
                </a:lnTo>
              </a:path>
            </a:pathLst>
          </a:custGeom>
          <a:ln w="30911">
            <a:solidFill>
              <a:srgbClr val="DBD8D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591814" y="1286637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65" y="0"/>
                </a:lnTo>
              </a:path>
            </a:pathLst>
          </a:custGeom>
          <a:ln w="49147">
            <a:solidFill>
              <a:srgbClr val="F5F4F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717125" y="121650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67" y="0"/>
                </a:lnTo>
              </a:path>
            </a:pathLst>
          </a:custGeom>
          <a:ln w="18739">
            <a:solidFill>
              <a:srgbClr val="EFBC3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1685965" y="968381"/>
            <a:ext cx="79571" cy="801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711692" y="1112081"/>
            <a:ext cx="157480" cy="121285"/>
          </a:xfrm>
          <a:custGeom>
            <a:avLst/>
            <a:gdLst/>
            <a:ahLst/>
            <a:cxnLst/>
            <a:rect l="l" t="t" r="r" b="b"/>
            <a:pathLst>
              <a:path w="157479" h="121284">
                <a:moveTo>
                  <a:pt x="149886" y="120713"/>
                </a:moveTo>
                <a:lnTo>
                  <a:pt x="7257" y="120713"/>
                </a:lnTo>
                <a:lnTo>
                  <a:pt x="0" y="113401"/>
                </a:lnTo>
                <a:lnTo>
                  <a:pt x="0" y="96522"/>
                </a:lnTo>
                <a:lnTo>
                  <a:pt x="5627" y="89911"/>
                </a:lnTo>
                <a:lnTo>
                  <a:pt x="13080" y="88444"/>
                </a:lnTo>
                <a:lnTo>
                  <a:pt x="13080" y="2692"/>
                </a:lnTo>
                <a:lnTo>
                  <a:pt x="15753" y="0"/>
                </a:lnTo>
                <a:lnTo>
                  <a:pt x="140607" y="0"/>
                </a:lnTo>
                <a:lnTo>
                  <a:pt x="143280" y="2692"/>
                </a:lnTo>
                <a:lnTo>
                  <a:pt x="143280" y="12040"/>
                </a:lnTo>
                <a:lnTo>
                  <a:pt x="25009" y="12040"/>
                </a:lnTo>
                <a:lnTo>
                  <a:pt x="25009" y="49366"/>
                </a:lnTo>
                <a:lnTo>
                  <a:pt x="143280" y="49366"/>
                </a:lnTo>
                <a:lnTo>
                  <a:pt x="143280" y="61385"/>
                </a:lnTo>
                <a:lnTo>
                  <a:pt x="25009" y="61385"/>
                </a:lnTo>
                <a:lnTo>
                  <a:pt x="25009" y="88137"/>
                </a:lnTo>
                <a:lnTo>
                  <a:pt x="143280" y="88137"/>
                </a:lnTo>
                <a:lnTo>
                  <a:pt x="143280" y="88312"/>
                </a:lnTo>
                <a:lnTo>
                  <a:pt x="151102" y="89451"/>
                </a:lnTo>
                <a:lnTo>
                  <a:pt x="157143" y="96237"/>
                </a:lnTo>
                <a:lnTo>
                  <a:pt x="157143" y="100156"/>
                </a:lnTo>
                <a:lnTo>
                  <a:pt x="13863" y="100156"/>
                </a:lnTo>
                <a:lnTo>
                  <a:pt x="11950" y="102083"/>
                </a:lnTo>
                <a:lnTo>
                  <a:pt x="11972" y="106789"/>
                </a:lnTo>
                <a:lnTo>
                  <a:pt x="13841" y="108694"/>
                </a:lnTo>
                <a:lnTo>
                  <a:pt x="157143" y="108694"/>
                </a:lnTo>
                <a:lnTo>
                  <a:pt x="157143" y="113401"/>
                </a:lnTo>
                <a:lnTo>
                  <a:pt x="149886" y="120713"/>
                </a:lnTo>
                <a:close/>
              </a:path>
              <a:path w="157479" h="121284">
                <a:moveTo>
                  <a:pt x="84156" y="49366"/>
                </a:moveTo>
                <a:lnTo>
                  <a:pt x="72226" y="49366"/>
                </a:lnTo>
                <a:lnTo>
                  <a:pt x="72226" y="12040"/>
                </a:lnTo>
                <a:lnTo>
                  <a:pt x="84156" y="12040"/>
                </a:lnTo>
                <a:lnTo>
                  <a:pt x="84156" y="49366"/>
                </a:lnTo>
                <a:close/>
              </a:path>
              <a:path w="157479" h="121284">
                <a:moveTo>
                  <a:pt x="143280" y="49366"/>
                </a:moveTo>
                <a:lnTo>
                  <a:pt x="131373" y="49366"/>
                </a:lnTo>
                <a:lnTo>
                  <a:pt x="131373" y="12040"/>
                </a:lnTo>
                <a:lnTo>
                  <a:pt x="143280" y="12040"/>
                </a:lnTo>
                <a:lnTo>
                  <a:pt x="143280" y="49366"/>
                </a:lnTo>
                <a:close/>
              </a:path>
              <a:path w="157479" h="121284">
                <a:moveTo>
                  <a:pt x="84156" y="88137"/>
                </a:moveTo>
                <a:lnTo>
                  <a:pt x="72226" y="88137"/>
                </a:lnTo>
                <a:lnTo>
                  <a:pt x="72226" y="61385"/>
                </a:lnTo>
                <a:lnTo>
                  <a:pt x="84156" y="61385"/>
                </a:lnTo>
                <a:lnTo>
                  <a:pt x="84156" y="88137"/>
                </a:lnTo>
                <a:close/>
              </a:path>
              <a:path w="157479" h="121284">
                <a:moveTo>
                  <a:pt x="143280" y="88137"/>
                </a:moveTo>
                <a:lnTo>
                  <a:pt x="131373" y="88137"/>
                </a:lnTo>
                <a:lnTo>
                  <a:pt x="131373" y="61385"/>
                </a:lnTo>
                <a:lnTo>
                  <a:pt x="143280" y="61385"/>
                </a:lnTo>
                <a:lnTo>
                  <a:pt x="143280" y="88137"/>
                </a:lnTo>
                <a:close/>
              </a:path>
              <a:path w="157479" h="121284">
                <a:moveTo>
                  <a:pt x="157143" y="108694"/>
                </a:moveTo>
                <a:lnTo>
                  <a:pt x="143323" y="108694"/>
                </a:lnTo>
                <a:lnTo>
                  <a:pt x="145236" y="106789"/>
                </a:lnTo>
                <a:lnTo>
                  <a:pt x="145236" y="102083"/>
                </a:lnTo>
                <a:lnTo>
                  <a:pt x="143323" y="100156"/>
                </a:lnTo>
                <a:lnTo>
                  <a:pt x="157143" y="100156"/>
                </a:lnTo>
                <a:lnTo>
                  <a:pt x="157143" y="108694"/>
                </a:lnTo>
                <a:close/>
              </a:path>
            </a:pathLst>
          </a:custGeom>
          <a:solidFill>
            <a:srgbClr val="2A0D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382391" y="869866"/>
            <a:ext cx="695325" cy="457834"/>
          </a:xfrm>
          <a:custGeom>
            <a:avLst/>
            <a:gdLst/>
            <a:ahLst/>
            <a:cxnLst/>
            <a:rect l="l" t="t" r="r" b="b"/>
            <a:pathLst>
              <a:path w="695325" h="457834">
                <a:moveTo>
                  <a:pt x="131134" y="167540"/>
                </a:moveTo>
                <a:lnTo>
                  <a:pt x="125680" y="167540"/>
                </a:lnTo>
                <a:lnTo>
                  <a:pt x="122333" y="165898"/>
                </a:lnTo>
                <a:lnTo>
                  <a:pt x="117010" y="157951"/>
                </a:lnTo>
                <a:lnTo>
                  <a:pt x="118292" y="151296"/>
                </a:lnTo>
                <a:lnTo>
                  <a:pt x="335298" y="3546"/>
                </a:lnTo>
                <a:lnTo>
                  <a:pt x="337428" y="1225"/>
                </a:lnTo>
                <a:lnTo>
                  <a:pt x="340405" y="0"/>
                </a:lnTo>
                <a:lnTo>
                  <a:pt x="343403" y="87"/>
                </a:lnTo>
                <a:lnTo>
                  <a:pt x="346615" y="87"/>
                </a:lnTo>
                <a:lnTo>
                  <a:pt x="349379" y="1225"/>
                </a:lnTo>
                <a:lnTo>
                  <a:pt x="351486" y="3546"/>
                </a:lnTo>
                <a:lnTo>
                  <a:pt x="381293" y="23840"/>
                </a:lnTo>
                <a:lnTo>
                  <a:pt x="343360" y="23840"/>
                </a:lnTo>
                <a:lnTo>
                  <a:pt x="183392" y="132753"/>
                </a:lnTo>
                <a:lnTo>
                  <a:pt x="183392" y="147202"/>
                </a:lnTo>
                <a:lnTo>
                  <a:pt x="162206" y="147202"/>
                </a:lnTo>
                <a:lnTo>
                  <a:pt x="133198" y="166949"/>
                </a:lnTo>
                <a:lnTo>
                  <a:pt x="131134" y="167540"/>
                </a:lnTo>
                <a:close/>
              </a:path>
              <a:path w="695325" h="457834">
                <a:moveTo>
                  <a:pt x="346615" y="87"/>
                </a:moveTo>
                <a:lnTo>
                  <a:pt x="343403" y="87"/>
                </a:lnTo>
                <a:lnTo>
                  <a:pt x="346402" y="0"/>
                </a:lnTo>
                <a:lnTo>
                  <a:pt x="346615" y="87"/>
                </a:lnTo>
                <a:close/>
              </a:path>
              <a:path w="695325" h="457834">
                <a:moveTo>
                  <a:pt x="524536" y="392482"/>
                </a:moveTo>
                <a:lnTo>
                  <a:pt x="503328" y="392482"/>
                </a:lnTo>
                <a:lnTo>
                  <a:pt x="503328" y="132753"/>
                </a:lnTo>
                <a:lnTo>
                  <a:pt x="343360" y="23840"/>
                </a:lnTo>
                <a:lnTo>
                  <a:pt x="381293" y="23840"/>
                </a:lnTo>
                <a:lnTo>
                  <a:pt x="562480" y="147202"/>
                </a:lnTo>
                <a:lnTo>
                  <a:pt x="524579" y="147202"/>
                </a:lnTo>
                <a:lnTo>
                  <a:pt x="524579" y="313013"/>
                </a:lnTo>
                <a:lnTo>
                  <a:pt x="543093" y="317584"/>
                </a:lnTo>
                <a:lnTo>
                  <a:pt x="559984" y="326151"/>
                </a:lnTo>
                <a:lnTo>
                  <a:pt x="570158" y="334643"/>
                </a:lnTo>
                <a:lnTo>
                  <a:pt x="524536" y="334643"/>
                </a:lnTo>
                <a:lnTo>
                  <a:pt x="524536" y="392482"/>
                </a:lnTo>
                <a:close/>
              </a:path>
              <a:path w="695325" h="457834">
                <a:moveTo>
                  <a:pt x="143606" y="435916"/>
                </a:moveTo>
                <a:lnTo>
                  <a:pt x="31137" y="435916"/>
                </a:lnTo>
                <a:lnTo>
                  <a:pt x="32006" y="430333"/>
                </a:lnTo>
                <a:lnTo>
                  <a:pt x="58567" y="390098"/>
                </a:lnTo>
                <a:lnTo>
                  <a:pt x="92934" y="375690"/>
                </a:lnTo>
                <a:lnTo>
                  <a:pt x="96150" y="365948"/>
                </a:lnTo>
                <a:lnTo>
                  <a:pt x="128159" y="326704"/>
                </a:lnTo>
                <a:lnTo>
                  <a:pt x="162206" y="313254"/>
                </a:lnTo>
                <a:lnTo>
                  <a:pt x="162206" y="147202"/>
                </a:lnTo>
                <a:lnTo>
                  <a:pt x="183392" y="147202"/>
                </a:lnTo>
                <a:lnTo>
                  <a:pt x="183392" y="334927"/>
                </a:lnTo>
                <a:lnTo>
                  <a:pt x="162119" y="334927"/>
                </a:lnTo>
                <a:lnTo>
                  <a:pt x="149822" y="338894"/>
                </a:lnTo>
                <a:lnTo>
                  <a:pt x="116467" y="372647"/>
                </a:lnTo>
                <a:lnTo>
                  <a:pt x="111643" y="387490"/>
                </a:lnTo>
                <a:lnTo>
                  <a:pt x="111433" y="388497"/>
                </a:lnTo>
                <a:lnTo>
                  <a:pt x="104755" y="395722"/>
                </a:lnTo>
                <a:lnTo>
                  <a:pt x="104516" y="395809"/>
                </a:lnTo>
                <a:lnTo>
                  <a:pt x="103234" y="396182"/>
                </a:lnTo>
                <a:lnTo>
                  <a:pt x="102995" y="396203"/>
                </a:lnTo>
                <a:lnTo>
                  <a:pt x="102212" y="396335"/>
                </a:lnTo>
                <a:lnTo>
                  <a:pt x="101647" y="396357"/>
                </a:lnTo>
                <a:lnTo>
                  <a:pt x="86884" y="398931"/>
                </a:lnTo>
                <a:lnTo>
                  <a:pt x="55408" y="427509"/>
                </a:lnTo>
                <a:lnTo>
                  <a:pt x="52714" y="435828"/>
                </a:lnTo>
                <a:lnTo>
                  <a:pt x="143632" y="435828"/>
                </a:lnTo>
                <a:close/>
              </a:path>
              <a:path w="695325" h="457834">
                <a:moveTo>
                  <a:pt x="561105" y="167540"/>
                </a:moveTo>
                <a:lnTo>
                  <a:pt x="555651" y="167540"/>
                </a:lnTo>
                <a:lnTo>
                  <a:pt x="553587" y="166949"/>
                </a:lnTo>
                <a:lnTo>
                  <a:pt x="524579" y="147202"/>
                </a:lnTo>
                <a:lnTo>
                  <a:pt x="562480" y="147202"/>
                </a:lnTo>
                <a:lnTo>
                  <a:pt x="568493" y="151296"/>
                </a:lnTo>
                <a:lnTo>
                  <a:pt x="569775" y="157951"/>
                </a:lnTo>
                <a:lnTo>
                  <a:pt x="564452" y="165898"/>
                </a:lnTo>
                <a:lnTo>
                  <a:pt x="561105" y="167540"/>
                </a:lnTo>
                <a:close/>
              </a:path>
              <a:path w="695325" h="457834">
                <a:moveTo>
                  <a:pt x="331518" y="392482"/>
                </a:moveTo>
                <a:lnTo>
                  <a:pt x="203665" y="392482"/>
                </a:lnTo>
                <a:lnTo>
                  <a:pt x="208445" y="386308"/>
                </a:lnTo>
                <a:lnTo>
                  <a:pt x="215268" y="381820"/>
                </a:lnTo>
                <a:lnTo>
                  <a:pt x="223112" y="380069"/>
                </a:lnTo>
                <a:lnTo>
                  <a:pt x="223112" y="244907"/>
                </a:lnTo>
                <a:lnTo>
                  <a:pt x="225785" y="242214"/>
                </a:lnTo>
                <a:lnTo>
                  <a:pt x="309398" y="242214"/>
                </a:lnTo>
                <a:lnTo>
                  <a:pt x="312070" y="244907"/>
                </a:lnTo>
                <a:lnTo>
                  <a:pt x="312070" y="254255"/>
                </a:lnTo>
                <a:lnTo>
                  <a:pt x="235063" y="254255"/>
                </a:lnTo>
                <a:lnTo>
                  <a:pt x="235063" y="379259"/>
                </a:lnTo>
                <a:lnTo>
                  <a:pt x="312070" y="379259"/>
                </a:lnTo>
                <a:lnTo>
                  <a:pt x="312070" y="380069"/>
                </a:lnTo>
                <a:lnTo>
                  <a:pt x="319914" y="381820"/>
                </a:lnTo>
                <a:lnTo>
                  <a:pt x="326737" y="386308"/>
                </a:lnTo>
                <a:lnTo>
                  <a:pt x="331518" y="392482"/>
                </a:lnTo>
                <a:close/>
              </a:path>
              <a:path w="695325" h="457834">
                <a:moveTo>
                  <a:pt x="312070" y="379259"/>
                </a:moveTo>
                <a:lnTo>
                  <a:pt x="300141" y="379259"/>
                </a:lnTo>
                <a:lnTo>
                  <a:pt x="300141" y="254255"/>
                </a:lnTo>
                <a:lnTo>
                  <a:pt x="312070" y="254255"/>
                </a:lnTo>
                <a:lnTo>
                  <a:pt x="312070" y="379259"/>
                </a:lnTo>
                <a:close/>
              </a:path>
              <a:path w="695325" h="457834">
                <a:moveTo>
                  <a:pt x="690588" y="435938"/>
                </a:moveTo>
                <a:lnTo>
                  <a:pt x="636331" y="435938"/>
                </a:lnTo>
                <a:lnTo>
                  <a:pt x="635658" y="433135"/>
                </a:lnTo>
                <a:lnTo>
                  <a:pt x="634764" y="430333"/>
                </a:lnTo>
                <a:lnTo>
                  <a:pt x="602170" y="399031"/>
                </a:lnTo>
                <a:lnTo>
                  <a:pt x="586572" y="396400"/>
                </a:lnTo>
                <a:lnTo>
                  <a:pt x="585789" y="396269"/>
                </a:lnTo>
                <a:lnTo>
                  <a:pt x="576337" y="381930"/>
                </a:lnTo>
                <a:lnTo>
                  <a:pt x="572513" y="372801"/>
                </a:lnTo>
                <a:lnTo>
                  <a:pt x="537544" y="338361"/>
                </a:lnTo>
                <a:lnTo>
                  <a:pt x="524536" y="334643"/>
                </a:lnTo>
                <a:lnTo>
                  <a:pt x="570158" y="334643"/>
                </a:lnTo>
                <a:lnTo>
                  <a:pt x="592960" y="366036"/>
                </a:lnTo>
                <a:lnTo>
                  <a:pt x="596154" y="375778"/>
                </a:lnTo>
                <a:lnTo>
                  <a:pt x="614329" y="380816"/>
                </a:lnTo>
                <a:lnTo>
                  <a:pt x="653236" y="419387"/>
                </a:lnTo>
                <a:lnTo>
                  <a:pt x="657929" y="435916"/>
                </a:lnTo>
                <a:lnTo>
                  <a:pt x="690566" y="435916"/>
                </a:lnTo>
                <a:close/>
              </a:path>
              <a:path w="695325" h="457834">
                <a:moveTo>
                  <a:pt x="143632" y="435828"/>
                </a:moveTo>
                <a:lnTo>
                  <a:pt x="122290" y="435828"/>
                </a:lnTo>
                <a:lnTo>
                  <a:pt x="125983" y="420117"/>
                </a:lnTo>
                <a:lnTo>
                  <a:pt x="134545" y="407010"/>
                </a:lnTo>
                <a:lnTo>
                  <a:pt x="146937" y="397552"/>
                </a:lnTo>
                <a:lnTo>
                  <a:pt x="162119" y="392788"/>
                </a:lnTo>
                <a:lnTo>
                  <a:pt x="162119" y="334927"/>
                </a:lnTo>
                <a:lnTo>
                  <a:pt x="183392" y="334927"/>
                </a:lnTo>
                <a:lnTo>
                  <a:pt x="183392" y="392482"/>
                </a:lnTo>
                <a:lnTo>
                  <a:pt x="524536" y="392482"/>
                </a:lnTo>
                <a:lnTo>
                  <a:pt x="525557" y="392504"/>
                </a:lnTo>
                <a:lnTo>
                  <a:pt x="542761" y="395891"/>
                </a:lnTo>
                <a:lnTo>
                  <a:pt x="550027" y="400626"/>
                </a:lnTo>
                <a:lnTo>
                  <a:pt x="223438" y="400626"/>
                </a:lnTo>
                <a:lnTo>
                  <a:pt x="217702" y="406405"/>
                </a:lnTo>
                <a:lnTo>
                  <a:pt x="217702" y="413870"/>
                </a:lnTo>
                <a:lnTo>
                  <a:pt x="167942" y="413870"/>
                </a:lnTo>
                <a:lnTo>
                  <a:pt x="158997" y="415576"/>
                </a:lnTo>
                <a:lnTo>
                  <a:pt x="151529" y="420255"/>
                </a:lnTo>
                <a:lnTo>
                  <a:pt x="146183" y="427253"/>
                </a:lnTo>
                <a:lnTo>
                  <a:pt x="143632" y="435828"/>
                </a:lnTo>
                <a:close/>
              </a:path>
              <a:path w="695325" h="457834">
                <a:moveTo>
                  <a:pt x="338710" y="435916"/>
                </a:moveTo>
                <a:lnTo>
                  <a:pt x="317481" y="435916"/>
                </a:lnTo>
                <a:lnTo>
                  <a:pt x="317481" y="406405"/>
                </a:lnTo>
                <a:lnTo>
                  <a:pt x="311744" y="400626"/>
                </a:lnTo>
                <a:lnTo>
                  <a:pt x="550027" y="400626"/>
                </a:lnTo>
                <a:lnTo>
                  <a:pt x="556982" y="405157"/>
                </a:lnTo>
                <a:lnTo>
                  <a:pt x="563241" y="413870"/>
                </a:lnTo>
                <a:lnTo>
                  <a:pt x="338710" y="413870"/>
                </a:lnTo>
                <a:lnTo>
                  <a:pt x="338710" y="435916"/>
                </a:lnTo>
                <a:close/>
              </a:path>
              <a:path w="695325" h="457834">
                <a:moveTo>
                  <a:pt x="217702" y="435916"/>
                </a:moveTo>
                <a:lnTo>
                  <a:pt x="196494" y="435916"/>
                </a:lnTo>
                <a:lnTo>
                  <a:pt x="196494" y="413870"/>
                </a:lnTo>
                <a:lnTo>
                  <a:pt x="217702" y="413870"/>
                </a:lnTo>
                <a:lnTo>
                  <a:pt x="217702" y="435916"/>
                </a:lnTo>
                <a:close/>
              </a:path>
              <a:path w="695325" h="457834">
                <a:moveTo>
                  <a:pt x="131851" y="457282"/>
                </a:moveTo>
                <a:lnTo>
                  <a:pt x="4758" y="457282"/>
                </a:lnTo>
                <a:lnTo>
                  <a:pt x="0" y="452510"/>
                </a:lnTo>
                <a:lnTo>
                  <a:pt x="0" y="440688"/>
                </a:lnTo>
                <a:lnTo>
                  <a:pt x="4758" y="435916"/>
                </a:lnTo>
                <a:lnTo>
                  <a:pt x="549850" y="435916"/>
                </a:lnTo>
                <a:lnTo>
                  <a:pt x="547285" y="427253"/>
                </a:lnTo>
                <a:lnTo>
                  <a:pt x="541946" y="420255"/>
                </a:lnTo>
                <a:lnTo>
                  <a:pt x="534480" y="415576"/>
                </a:lnTo>
                <a:lnTo>
                  <a:pt x="525535" y="413870"/>
                </a:lnTo>
                <a:lnTo>
                  <a:pt x="563241" y="413870"/>
                </a:lnTo>
                <a:lnTo>
                  <a:pt x="566893" y="418955"/>
                </a:lnTo>
                <a:lnTo>
                  <a:pt x="571166" y="435938"/>
                </a:lnTo>
                <a:lnTo>
                  <a:pt x="690588" y="435938"/>
                </a:lnTo>
                <a:lnTo>
                  <a:pt x="695303" y="440688"/>
                </a:lnTo>
                <a:lnTo>
                  <a:pt x="695303" y="452510"/>
                </a:lnTo>
                <a:lnTo>
                  <a:pt x="690610" y="457261"/>
                </a:lnTo>
                <a:lnTo>
                  <a:pt x="132046" y="457261"/>
                </a:lnTo>
                <a:lnTo>
                  <a:pt x="131851" y="457282"/>
                </a:lnTo>
                <a:close/>
              </a:path>
              <a:path w="695325" h="457834">
                <a:moveTo>
                  <a:pt x="690588" y="457282"/>
                </a:moveTo>
                <a:lnTo>
                  <a:pt x="132437" y="457282"/>
                </a:lnTo>
                <a:lnTo>
                  <a:pt x="132046" y="457261"/>
                </a:lnTo>
                <a:lnTo>
                  <a:pt x="690610" y="457261"/>
                </a:lnTo>
                <a:close/>
              </a:path>
            </a:pathLst>
          </a:custGeom>
          <a:solidFill>
            <a:srgbClr val="2A0D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19101" y="2822576"/>
            <a:ext cx="485775" cy="653415"/>
          </a:xfrm>
          <a:custGeom>
            <a:avLst/>
            <a:gdLst/>
            <a:ahLst/>
            <a:cxnLst/>
            <a:rect l="l" t="t" r="r" b="b"/>
            <a:pathLst>
              <a:path w="485775" h="653414">
                <a:moveTo>
                  <a:pt x="0" y="0"/>
                </a:moveTo>
                <a:lnTo>
                  <a:pt x="485774" y="0"/>
                </a:lnTo>
                <a:lnTo>
                  <a:pt x="485774" y="653248"/>
                </a:lnTo>
                <a:lnTo>
                  <a:pt x="0" y="653248"/>
                </a:lnTo>
                <a:lnTo>
                  <a:pt x="0" y="0"/>
                </a:lnTo>
                <a:close/>
              </a:path>
            </a:pathLst>
          </a:custGeom>
          <a:solidFill>
            <a:srgbClr val="F5D9A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4540" y="321123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19861" y="0"/>
                </a:lnTo>
              </a:path>
            </a:pathLst>
          </a:custGeom>
          <a:ln w="8446">
            <a:solidFill>
              <a:srgbClr val="1B5C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54540" y="3247931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19861" y="0"/>
                </a:lnTo>
              </a:path>
            </a:pathLst>
          </a:custGeom>
          <a:ln w="8469">
            <a:solidFill>
              <a:srgbClr val="1B5C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54540" y="328460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19861" y="0"/>
                </a:lnTo>
              </a:path>
            </a:pathLst>
          </a:custGeom>
          <a:ln w="8446">
            <a:solidFill>
              <a:srgbClr val="1B5C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10676" y="3311922"/>
            <a:ext cx="165933" cy="225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6258" y="2876551"/>
            <a:ext cx="396875" cy="1853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spc="110" dirty="0">
                <a:solidFill>
                  <a:srgbClr val="003766"/>
                </a:solidFill>
                <a:latin typeface="Arial Black"/>
                <a:cs typeface="Arial Black"/>
              </a:rPr>
              <a:t>P</a:t>
            </a:r>
            <a:r>
              <a:rPr sz="1100" u="dbl" spc="100" dirty="0">
                <a:solidFill>
                  <a:srgbClr val="003766"/>
                </a:solidFill>
                <a:uFill>
                  <a:solidFill>
                    <a:srgbClr val="1B5C99"/>
                  </a:solidFill>
                </a:uFill>
                <a:latin typeface="Arial Black"/>
                <a:cs typeface="Arial Black"/>
              </a:rPr>
              <a:t>l</a:t>
            </a:r>
            <a:r>
              <a:rPr sz="1100" u="dbl" spc="30" dirty="0">
                <a:solidFill>
                  <a:srgbClr val="003766"/>
                </a:solidFill>
                <a:uFill>
                  <a:solidFill>
                    <a:srgbClr val="1B5C99"/>
                  </a:solidFill>
                </a:uFill>
                <a:latin typeface="Arial Black"/>
                <a:cs typeface="Arial Black"/>
              </a:rPr>
              <a:t>a</a:t>
            </a:r>
            <a:r>
              <a:rPr sz="1100" u="dbl" spc="-70" dirty="0">
                <a:solidFill>
                  <a:srgbClr val="003766"/>
                </a:solidFill>
                <a:uFill>
                  <a:solidFill>
                    <a:srgbClr val="1B5C99"/>
                  </a:solidFill>
                </a:uFill>
                <a:latin typeface="Arial Black"/>
                <a:cs typeface="Arial Black"/>
              </a:rPr>
              <a:t>ft</a:t>
            </a:r>
            <a:endParaRPr sz="11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27" y="1254"/>
            <a:ext cx="2746137" cy="13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603" y="584663"/>
            <a:ext cx="7619945" cy="1320800"/>
          </a:xfrm>
        </p:spPr>
        <p:txBody>
          <a:bodyPr>
            <a:normAutofit/>
          </a:bodyPr>
          <a:lstStyle/>
          <a:p>
            <a:r>
              <a:rPr lang="en-IE" sz="4800" b="1" dirty="0" smtClean="0">
                <a:solidFill>
                  <a:schemeClr val="tx1"/>
                </a:solidFill>
              </a:rPr>
              <a:t>Strengths</a:t>
            </a:r>
            <a:endParaRPr lang="en-IE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3" y="1845426"/>
            <a:ext cx="6434551" cy="43978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Resurgent economy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Strong Government support for planning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€116bn National Development Plan backed NPF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Regularly updated city/county/local plans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Well developed consent regimes (SID/SHD)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Greater public engagement in planning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Broadened local authority functions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Better oversight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2000" b="1" i="1" u="sng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10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018" y="572605"/>
            <a:ext cx="4289890" cy="2318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33" y="3121006"/>
            <a:ext cx="4777188" cy="3122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83" y="148190"/>
            <a:ext cx="3336075" cy="15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14" y="1760565"/>
            <a:ext cx="3118463" cy="1751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34" y="3080396"/>
            <a:ext cx="3586480" cy="1089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71" y="1988840"/>
            <a:ext cx="3606959" cy="18002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98" y="4155186"/>
            <a:ext cx="3901019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21862" y="342900"/>
            <a:ext cx="7516063" cy="88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tIns="45719" rIns="22860" bIns="45719">
            <a:normAutofit fontScale="52500" lnSpcReduction="20000"/>
          </a:bodyPr>
          <a:lstStyle>
            <a:lvl1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>
              <a:spcBef>
                <a:spcPct val="20000"/>
              </a:spcBef>
              <a:defRPr/>
            </a:pPr>
            <a:r>
              <a:rPr lang="en-US" sz="4800" dirty="0"/>
              <a:t/>
            </a:r>
            <a:br>
              <a:rPr lang="en-US" sz="4800" dirty="0"/>
            </a:br>
            <a:r>
              <a:rPr lang="en-US" sz="1065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Weaknesses</a:t>
            </a:r>
            <a:endParaRPr lang="en-US" sz="1065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316" y="3767782"/>
            <a:ext cx="3127519" cy="124978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2383" y="1845426"/>
            <a:ext cx="5361363" cy="4397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Traditionally not well linked to capital investment programmes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Edge vs town centre development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Land management levers weak </a:t>
            </a:r>
            <a:r>
              <a:rPr lang="en-IE" sz="1400" b="1" dirty="0" smtClean="0">
                <a:solidFill>
                  <a:schemeClr val="tx1"/>
                </a:solidFill>
              </a:rPr>
              <a:t>(but LDA, Vacant Sites </a:t>
            </a:r>
            <a:r>
              <a:rPr lang="en-IE" sz="1400" b="1" dirty="0" err="1" smtClean="0">
                <a:solidFill>
                  <a:schemeClr val="tx1"/>
                </a:solidFill>
              </a:rPr>
              <a:t>etc</a:t>
            </a:r>
            <a:r>
              <a:rPr lang="en-IE" sz="1400" b="1" dirty="0" smtClean="0">
                <a:solidFill>
                  <a:schemeClr val="tx1"/>
                </a:solidFill>
              </a:rPr>
              <a:t> may change)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Public engagement tends to project stages (increased litigation – 150JR’s)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Broadened scope vs skills deficits (land activation – environment and planning - enforcement)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2000" b="1" dirty="0" smtClean="0">
                <a:solidFill>
                  <a:schemeClr val="tx1"/>
                </a:solidFill>
              </a:rPr>
              <a:t>Analysis/data on planning outcomes</a:t>
            </a: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2000" b="1" i="1" u="sng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IE" sz="10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11" y="85867"/>
            <a:ext cx="3476002" cy="16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64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6544" y="483960"/>
            <a:ext cx="6596318" cy="1320800"/>
          </a:xfrm>
        </p:spPr>
        <p:txBody>
          <a:bodyPr>
            <a:normAutofit/>
          </a:bodyPr>
          <a:lstStyle/>
          <a:p>
            <a:r>
              <a:rPr lang="en-IE" sz="7200" b="1" dirty="0" smtClean="0">
                <a:solidFill>
                  <a:schemeClr val="tx1"/>
                </a:solidFill>
              </a:rPr>
              <a:t>Challenges…</a:t>
            </a:r>
            <a:endParaRPr lang="en-IE" sz="7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2053" r="2929" b="4062"/>
          <a:stretch/>
        </p:blipFill>
        <p:spPr bwMode="auto">
          <a:xfrm>
            <a:off x="5507342" y="1708950"/>
            <a:ext cx="4097348" cy="2234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2031" r="2334" b="2792"/>
          <a:stretch/>
        </p:blipFill>
        <p:spPr bwMode="auto">
          <a:xfrm>
            <a:off x="4934894" y="3867005"/>
            <a:ext cx="4339107" cy="2988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2" y="1848817"/>
            <a:ext cx="4380582" cy="47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" y="3391347"/>
            <a:ext cx="5559151" cy="86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2" y="5735526"/>
            <a:ext cx="4909995" cy="94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4" y="2470967"/>
            <a:ext cx="3888451" cy="8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94" y="4341636"/>
            <a:ext cx="2721710" cy="11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016" y="78654"/>
            <a:ext cx="3636213" cy="172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16" y="78654"/>
            <a:ext cx="3636213" cy="1726106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3476" y="2713874"/>
            <a:ext cx="2075325" cy="20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85" y="4910473"/>
            <a:ext cx="4215879" cy="1776135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489870" y="443506"/>
            <a:ext cx="6547459" cy="985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tIns="45719" rIns="22860" bIns="45719">
            <a:normAutofit fontScale="97500"/>
          </a:bodyPr>
          <a:lstStyle>
            <a:lvl1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>
              <a:spcBef>
                <a:spcPct val="20000"/>
              </a:spcBef>
              <a:defRPr/>
            </a:pPr>
            <a:r>
              <a:rPr lang="en-IE" sz="6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Opportunities</a:t>
            </a:r>
            <a:endParaRPr lang="en-US" sz="6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5" y="5150032"/>
            <a:ext cx="2850403" cy="1563496"/>
          </a:xfrm>
          <a:prstGeom prst="rect">
            <a:avLst/>
          </a:prstGeom>
        </p:spPr>
      </p:pic>
      <p:pic>
        <p:nvPicPr>
          <p:cNvPr id="2050" name="Picture 2" descr="\\vm-dubfs01\D1\plan_spl\common\Staff Directories\Cathal Black\People\Niall Cussen\Lough Key\PDF to JPG Exports\Boyle 2040 Summary &amp; Royal Hotel Project_page16_image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947262"/>
            <a:ext cx="3390107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25" y="1692574"/>
            <a:ext cx="1753349" cy="13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\\vm-dubfs01\D1\plan_spl\common\Staff Directories\Cathal Black\People\Niall Cussen\Lough Key\PDF to JPG Exports\Boyle 2040 Summary &amp; Royal Hotel Project_page16_image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65" y="2698083"/>
            <a:ext cx="2294573" cy="2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vm-dubfs01\D1\plan_spl\common\Staff Directories\Cathal Black\People\Niall Cussen\Lough Key\PDF to JPG Exports\Boyle 2040 Summary &amp; Royal Hotel Project_page16_image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66" y="1179377"/>
            <a:ext cx="2414826" cy="13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6033" t="15689" r="31166" b="16755"/>
          <a:stretch/>
        </p:blipFill>
        <p:spPr>
          <a:xfrm>
            <a:off x="2108048" y="3112417"/>
            <a:ext cx="2798277" cy="1693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09" y="114527"/>
            <a:ext cx="3164966" cy="14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00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6544" y="626226"/>
            <a:ext cx="7829340" cy="1320800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solidFill>
                  <a:schemeClr val="tx1"/>
                </a:solidFill>
              </a:rPr>
              <a:t>Purpose</a:t>
            </a:r>
            <a:endParaRPr lang="en-IE" sz="5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082" y="1787237"/>
            <a:ext cx="9322877" cy="3967961"/>
          </a:xfrm>
        </p:spPr>
        <p:txBody>
          <a:bodyPr>
            <a:noAutofit/>
          </a:bodyPr>
          <a:lstStyle/>
          <a:p>
            <a:r>
              <a:rPr lang="en-IE" sz="2000" b="1" u="sng" dirty="0" smtClean="0">
                <a:solidFill>
                  <a:schemeClr val="tx1"/>
                </a:solidFill>
              </a:rPr>
              <a:t>Implementation of key recommendation of Mahon Tribunal to strengthen independent oversight of the planning process through:</a:t>
            </a:r>
            <a:endParaRPr lang="en-I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sz="2400" b="1" u="sng" dirty="0">
              <a:solidFill>
                <a:schemeClr val="tx1"/>
              </a:solidFill>
            </a:endParaRPr>
          </a:p>
          <a:p>
            <a:r>
              <a:rPr lang="en-IE" sz="2000" dirty="0" smtClean="0">
                <a:solidFill>
                  <a:schemeClr val="tx1"/>
                </a:solidFill>
              </a:rPr>
              <a:t>(1) </a:t>
            </a:r>
            <a:r>
              <a:rPr lang="en-IE" sz="2000" dirty="0">
                <a:solidFill>
                  <a:schemeClr val="tx1"/>
                </a:solidFill>
              </a:rPr>
              <a:t>A</a:t>
            </a:r>
            <a:r>
              <a:rPr lang="en-IE" sz="2000" u="sng" dirty="0" smtClean="0">
                <a:solidFill>
                  <a:schemeClr val="tx1"/>
                </a:solidFill>
              </a:rPr>
              <a:t>ssessment of statutory plans</a:t>
            </a:r>
            <a:r>
              <a:rPr lang="en-IE" sz="2000" dirty="0" smtClean="0">
                <a:solidFill>
                  <a:schemeClr val="tx1"/>
                </a:solidFill>
              </a:rPr>
              <a:t> of local </a:t>
            </a:r>
            <a:r>
              <a:rPr lang="en-IE" sz="2000" dirty="0" err="1" smtClean="0">
                <a:solidFill>
                  <a:schemeClr val="tx1"/>
                </a:solidFill>
              </a:rPr>
              <a:t>govt</a:t>
            </a:r>
            <a:r>
              <a:rPr lang="en-IE" sz="2000" dirty="0" smtClean="0">
                <a:solidFill>
                  <a:schemeClr val="tx1"/>
                </a:solidFill>
              </a:rPr>
              <a:t> system for fit with statutory (Government/EU) policy and legislative requirements;</a:t>
            </a:r>
          </a:p>
          <a:p>
            <a:endParaRPr lang="en-IE" sz="2400" dirty="0" smtClean="0">
              <a:solidFill>
                <a:schemeClr val="tx1"/>
              </a:solidFill>
            </a:endParaRPr>
          </a:p>
          <a:p>
            <a:r>
              <a:rPr lang="en-IE" sz="2000" dirty="0" smtClean="0">
                <a:solidFill>
                  <a:schemeClr val="tx1"/>
                </a:solidFill>
              </a:rPr>
              <a:t>(2) </a:t>
            </a:r>
            <a:r>
              <a:rPr lang="en-IE" sz="2000" dirty="0">
                <a:solidFill>
                  <a:schemeClr val="tx1"/>
                </a:solidFill>
              </a:rPr>
              <a:t>R</a:t>
            </a:r>
            <a:r>
              <a:rPr lang="en-IE" sz="2000" dirty="0" smtClean="0">
                <a:solidFill>
                  <a:schemeClr val="tx1"/>
                </a:solidFill>
              </a:rPr>
              <a:t>eviews and examinations of local authority and </a:t>
            </a:r>
            <a:r>
              <a:rPr lang="en-IE" sz="2000" dirty="0" err="1" smtClean="0">
                <a:solidFill>
                  <a:schemeClr val="tx1"/>
                </a:solidFill>
              </a:rPr>
              <a:t>Bord</a:t>
            </a:r>
            <a:r>
              <a:rPr lang="en-IE" sz="2000" dirty="0" smtClean="0">
                <a:solidFill>
                  <a:schemeClr val="tx1"/>
                </a:solidFill>
              </a:rPr>
              <a:t> </a:t>
            </a:r>
            <a:r>
              <a:rPr lang="en-IE" sz="2000" dirty="0" err="1" smtClean="0">
                <a:solidFill>
                  <a:schemeClr val="tx1"/>
                </a:solidFill>
              </a:rPr>
              <a:t>Pleanála</a:t>
            </a:r>
            <a:r>
              <a:rPr lang="en-IE" sz="2000" dirty="0" smtClean="0">
                <a:solidFill>
                  <a:schemeClr val="tx1"/>
                </a:solidFill>
              </a:rPr>
              <a:t> </a:t>
            </a:r>
            <a:r>
              <a:rPr lang="en-IE" sz="2000" u="sng" dirty="0" smtClean="0">
                <a:solidFill>
                  <a:schemeClr val="tx1"/>
                </a:solidFill>
              </a:rPr>
              <a:t>systems and procedures</a:t>
            </a:r>
            <a:r>
              <a:rPr lang="en-IE" sz="2000" dirty="0">
                <a:solidFill>
                  <a:schemeClr val="tx1"/>
                </a:solidFill>
              </a:rPr>
              <a:t> </a:t>
            </a:r>
            <a:r>
              <a:rPr lang="en-IE" sz="2000" dirty="0" smtClean="0">
                <a:solidFill>
                  <a:schemeClr val="tx1"/>
                </a:solidFill>
              </a:rPr>
              <a:t>in the delivery of planning services to the public; and</a:t>
            </a:r>
          </a:p>
          <a:p>
            <a:endParaRPr lang="en-IE" sz="2400" dirty="0" smtClean="0">
              <a:solidFill>
                <a:schemeClr val="tx1"/>
              </a:solidFill>
            </a:endParaRPr>
          </a:p>
          <a:p>
            <a:r>
              <a:rPr lang="en-IE" sz="2000" dirty="0" smtClean="0">
                <a:solidFill>
                  <a:schemeClr val="tx1"/>
                </a:solidFill>
              </a:rPr>
              <a:t>(3) Building </a:t>
            </a:r>
            <a:r>
              <a:rPr lang="en-IE" sz="2000" u="sng" dirty="0" smtClean="0">
                <a:solidFill>
                  <a:schemeClr val="tx1"/>
                </a:solidFill>
              </a:rPr>
              <a:t>knowledge and information base in planning </a:t>
            </a:r>
            <a:r>
              <a:rPr lang="en-IE" sz="2000" dirty="0" smtClean="0">
                <a:solidFill>
                  <a:schemeClr val="tx1"/>
                </a:solidFill>
              </a:rPr>
              <a:t>through training for LA members and staff, public information, research.</a:t>
            </a:r>
            <a:endParaRPr lang="en-I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E" sz="2400" b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7" y="95539"/>
            <a:ext cx="3320473" cy="15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789</TotalTime>
  <Words>537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Lato Black</vt:lpstr>
      <vt:lpstr>Trebuchet MS</vt:lpstr>
      <vt:lpstr>Verdana</vt:lpstr>
      <vt:lpstr>Wingdings</vt:lpstr>
      <vt:lpstr>Wingdings 3</vt:lpstr>
      <vt:lpstr>Facet</vt:lpstr>
      <vt:lpstr>Office Theme</vt:lpstr>
      <vt:lpstr>Ireland’s Planning Process Fit for purpose?</vt:lpstr>
      <vt:lpstr>Planning is Key!</vt:lpstr>
      <vt:lpstr>Then and Now</vt:lpstr>
      <vt:lpstr>Planning</vt:lpstr>
      <vt:lpstr>Strengths</vt:lpstr>
      <vt:lpstr>PowerPoint Presentation</vt:lpstr>
      <vt:lpstr>Challenges…</vt:lpstr>
      <vt:lpstr>PowerPoint Presentation</vt:lpstr>
      <vt:lpstr>Purpose</vt:lpstr>
      <vt:lpstr>Structure</vt:lpstr>
      <vt:lpstr>Summary</vt:lpstr>
      <vt:lpstr>Thank You</vt:lpstr>
    </vt:vector>
  </TitlesOfParts>
  <Company>Housing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Kilroy</dc:creator>
  <cp:lastModifiedBy>Daniel English</cp:lastModifiedBy>
  <cp:revision>84</cp:revision>
  <dcterms:created xsi:type="dcterms:W3CDTF">2019-04-02T15:43:27Z</dcterms:created>
  <dcterms:modified xsi:type="dcterms:W3CDTF">2019-12-04T15:32:22Z</dcterms:modified>
</cp:coreProperties>
</file>