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7"/>
  </p:notesMasterIdLst>
  <p:sldIdLst>
    <p:sldId id="256" r:id="rId2"/>
    <p:sldId id="284" r:id="rId3"/>
    <p:sldId id="302" r:id="rId4"/>
    <p:sldId id="294" r:id="rId5"/>
    <p:sldId id="295" r:id="rId6"/>
    <p:sldId id="290" r:id="rId7"/>
    <p:sldId id="298" r:id="rId8"/>
    <p:sldId id="300" r:id="rId9"/>
    <p:sldId id="285" r:id="rId10"/>
    <p:sldId id="297" r:id="rId11"/>
    <p:sldId id="301" r:id="rId12"/>
    <p:sldId id="291" r:id="rId13"/>
    <p:sldId id="299" r:id="rId14"/>
    <p:sldId id="30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2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7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46674-2AEA-4C30-B7D0-F2E0721F021F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835AA-95BE-41D2-B11B-702F28DBFA8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588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763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879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4270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6904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5053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6382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304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519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7186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458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3554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348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5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143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16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9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905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A3F53-E624-4420-A70C-14FBCDB20AD1}" type="datetimeFigureOut">
              <a:rPr lang="en-IE" smtClean="0"/>
              <a:t>16/01/2020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E89605-9CBF-4FDF-9476-BF3AD11F5434}" type="slidenum">
              <a:rPr lang="en-IE" smtClean="0"/>
              <a:t>‹#›</a:t>
            </a:fld>
            <a:endParaRPr lang="en-I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0" y="140229"/>
            <a:ext cx="2932298" cy="146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11" Type="http://schemas.openxmlformats.org/officeDocument/2006/relationships/image" Target="../media/image9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053" y="1815301"/>
            <a:ext cx="9249348" cy="1646302"/>
          </a:xfrm>
        </p:spPr>
        <p:txBody>
          <a:bodyPr/>
          <a:lstStyle/>
          <a:p>
            <a:pPr algn="ctr"/>
            <a:r>
              <a:rPr lang="en-IE" sz="3600" b="1" dirty="0" smtClean="0">
                <a:solidFill>
                  <a:schemeClr val="tx1"/>
                </a:solidFill>
              </a:rPr>
              <a:t>People – Places - Planning</a:t>
            </a:r>
            <a:endParaRPr lang="en-IE" sz="36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846065"/>
            <a:ext cx="7766936" cy="1619174"/>
          </a:xfrm>
        </p:spPr>
        <p:txBody>
          <a:bodyPr>
            <a:normAutofit/>
          </a:bodyPr>
          <a:lstStyle/>
          <a:p>
            <a:pPr algn="ctr"/>
            <a:endParaRPr lang="en-IE" dirty="0" smtClean="0"/>
          </a:p>
          <a:p>
            <a:pPr algn="ctr"/>
            <a:r>
              <a:rPr lang="en-IE" sz="3000" dirty="0" smtClean="0">
                <a:solidFill>
                  <a:schemeClr val="tx1"/>
                </a:solidFill>
              </a:rPr>
              <a:t>Niall Cussen </a:t>
            </a:r>
          </a:p>
          <a:p>
            <a:pPr algn="ctr"/>
            <a:r>
              <a:rPr lang="en-IE" sz="3000" dirty="0" smtClean="0">
                <a:solidFill>
                  <a:schemeClr val="tx1"/>
                </a:solidFill>
              </a:rPr>
              <a:t>Planning Regulator</a:t>
            </a:r>
            <a:endParaRPr lang="en-IE" sz="1600" dirty="0" smtClean="0">
              <a:solidFill>
                <a:schemeClr val="tx1"/>
              </a:solidFill>
            </a:endParaRPr>
          </a:p>
          <a:p>
            <a:pPr algn="ctr"/>
            <a:endParaRPr lang="en-IE" sz="20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" y="5460002"/>
            <a:ext cx="1837784" cy="137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dopted 2005 edenderry pl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43" y="5465252"/>
            <a:ext cx="1944626" cy="137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rish Rail New Fle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88" y="5465252"/>
            <a:ext cx="1852262" cy="138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60" y="5460002"/>
            <a:ext cx="1844936" cy="138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mccoy_c\AppData\Local\Microsoft\Windows\Temporary Internet Files\Content.Outlook\KEZT20A1\NO FEE MIN COVENEY GREEN SCHOOLS MX3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41" y="5465264"/>
            <a:ext cx="1920287" cy="139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Adamstown Layout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6250" y="5465460"/>
            <a:ext cx="1858905" cy="13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damstown Railway Station 200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53" y="5465460"/>
            <a:ext cx="2158825" cy="139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332" y="224459"/>
            <a:ext cx="3952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924" y="609600"/>
            <a:ext cx="8068932" cy="1320800"/>
          </a:xfrm>
        </p:spPr>
        <p:txBody>
          <a:bodyPr>
            <a:normAutofit/>
          </a:bodyPr>
          <a:lstStyle/>
          <a:p>
            <a:r>
              <a:rPr lang="en-IE" sz="6600" b="1" dirty="0" smtClean="0">
                <a:solidFill>
                  <a:schemeClr val="tx1"/>
                </a:solidFill>
              </a:rPr>
              <a:t>Trends</a:t>
            </a:r>
            <a:endParaRPr lang="en-IE" sz="66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2" y="1876926"/>
            <a:ext cx="4508209" cy="3323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88" y="1902773"/>
            <a:ext cx="5315063" cy="325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22" y="113347"/>
            <a:ext cx="3538331" cy="16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609600"/>
            <a:ext cx="6366349" cy="1320800"/>
          </a:xfrm>
        </p:spPr>
        <p:txBody>
          <a:bodyPr>
            <a:normAutofit/>
          </a:bodyPr>
          <a:lstStyle/>
          <a:p>
            <a:r>
              <a:rPr lang="en-IE" sz="7200" b="1" dirty="0" smtClean="0">
                <a:solidFill>
                  <a:schemeClr val="tx1"/>
                </a:solidFill>
              </a:rPr>
              <a:t>Change…</a:t>
            </a:r>
            <a:endParaRPr lang="en-IE" sz="72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3" y="2023706"/>
            <a:ext cx="11297474" cy="388077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Project Ireland 2040 (NPF and NDP): Major policy shift – </a:t>
            </a:r>
            <a:r>
              <a:rPr lang="en-US" i="1" dirty="0" smtClean="0">
                <a:solidFill>
                  <a:schemeClr val="tx1"/>
                </a:solidFill>
              </a:rPr>
              <a:t>Compact Growth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Driven by clear public voice that connected environment - health – planning.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People are understanding the links.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Now our turn to implement a more holistic – place and people </a:t>
            </a:r>
            <a:r>
              <a:rPr lang="en-US" dirty="0" err="1" smtClean="0">
                <a:solidFill>
                  <a:schemeClr val="tx1"/>
                </a:solidFill>
              </a:rPr>
              <a:t>centred</a:t>
            </a:r>
            <a:r>
              <a:rPr lang="en-US" dirty="0" smtClean="0">
                <a:solidFill>
                  <a:schemeClr val="tx1"/>
                </a:solidFill>
              </a:rPr>
              <a:t> approach to planning.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New governance/implementation mechanisms.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Office of the Planning Regulator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Land Development Agency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National Development Plan Funds (x4)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Need for ongoing analysis – monitoring – feedback into public awareness and policy evolution </a:t>
            </a:r>
            <a:endParaRPr lang="en-US" dirty="0">
              <a:solidFill>
                <a:schemeClr val="tx1"/>
              </a:solidFill>
            </a:endParaRPr>
          </a:p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1" y="147282"/>
            <a:ext cx="3384681" cy="160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3476" y="2713874"/>
            <a:ext cx="2075325" cy="20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3432" r="1427" b="3410"/>
          <a:stretch/>
        </p:blipFill>
        <p:spPr>
          <a:xfrm>
            <a:off x="917147" y="3034003"/>
            <a:ext cx="4016804" cy="1758586"/>
          </a:xfrm>
          <a:prstGeom prst="rect">
            <a:avLst/>
          </a:prstGeom>
        </p:spPr>
      </p:pic>
      <p:pic>
        <p:nvPicPr>
          <p:cNvPr id="2050" name="Picture 2" descr="\\vm-dubfs01\D1\plan_spl\common\Staff Directories\Cathal Black\People\Niall Cussen\Lough Key\PDF to JPG Exports\Boyle 2040 Summary &amp; Royal Hotel Project_page16_image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947262"/>
            <a:ext cx="3390107" cy="17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82" y="1453015"/>
            <a:ext cx="203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\\vm-dubfs01\D1\plan_spl\common\Staff Directories\Cathal Black\People\Niall Cussen\Lough Key\PDF to JPG Exports\Boyle 2040 Summary &amp; Royal Hotel Project_page16_image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65" y="2698083"/>
            <a:ext cx="2294573" cy="212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vm-dubfs01\D1\plan_spl\common\Staff Directories\Cathal Black\People\Niall Cussen\Lough Key\PDF to JPG Exports\Boyle 2040 Summary &amp; Royal Hotel Project_page16_image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66" y="1179377"/>
            <a:ext cx="2414826" cy="13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6033" t="15689" r="31166" b="16755"/>
          <a:stretch/>
        </p:blipFill>
        <p:spPr>
          <a:xfrm>
            <a:off x="470889" y="4900881"/>
            <a:ext cx="2973503" cy="1799254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3916544" y="368684"/>
            <a:ext cx="7379307" cy="1320800"/>
          </a:xfrm>
        </p:spPr>
        <p:txBody>
          <a:bodyPr>
            <a:noAutofit/>
          </a:bodyPr>
          <a:lstStyle/>
          <a:p>
            <a:r>
              <a:rPr lang="en-IE" sz="5400" b="1" dirty="0" smtClean="0">
                <a:solidFill>
                  <a:schemeClr val="tx1"/>
                </a:solidFill>
              </a:rPr>
              <a:t>Focus Post NPF…</a:t>
            </a:r>
            <a:endParaRPr lang="en-IE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455" y="4990474"/>
            <a:ext cx="4365114" cy="1322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792" y="1235426"/>
            <a:ext cx="3212870" cy="1402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940" y="0"/>
            <a:ext cx="3079260" cy="14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609600"/>
            <a:ext cx="6366349" cy="1320800"/>
          </a:xfrm>
        </p:spPr>
        <p:txBody>
          <a:bodyPr>
            <a:normAutofit/>
          </a:bodyPr>
          <a:lstStyle/>
          <a:p>
            <a:r>
              <a:rPr lang="en-IE" sz="7200" b="1" dirty="0" smtClean="0">
                <a:solidFill>
                  <a:schemeClr val="tx1"/>
                </a:solidFill>
              </a:rPr>
              <a:t>About Today</a:t>
            </a:r>
            <a:endParaRPr lang="en-IE" sz="72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3" y="2023706"/>
            <a:ext cx="11297474" cy="388077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Highlighting the outputs from ESRI – EPA – DHPLG research collaboration.  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Gianluca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Grilli</a:t>
            </a:r>
            <a:r>
              <a:rPr lang="en-US" dirty="0">
                <a:solidFill>
                  <a:schemeClr val="tx1"/>
                </a:solidFill>
              </a:rPr>
              <a:t> (ESRI) P</a:t>
            </a:r>
            <a:r>
              <a:rPr lang="en-US" dirty="0" smtClean="0">
                <a:solidFill>
                  <a:schemeClr val="tx1"/>
                </a:solidFill>
              </a:rPr>
              <a:t>ark attributes - </a:t>
            </a:r>
            <a:r>
              <a:rPr lang="en-US" dirty="0">
                <a:solidFill>
                  <a:schemeClr val="tx1"/>
                </a:solidFill>
              </a:rPr>
              <a:t>visiting </a:t>
            </a:r>
            <a:r>
              <a:rPr lang="en-US" dirty="0" err="1">
                <a:solidFill>
                  <a:schemeClr val="tx1"/>
                </a:solidFill>
              </a:rPr>
              <a:t>behaviour</a:t>
            </a:r>
            <a:r>
              <a:rPr lang="en-US" dirty="0">
                <a:solidFill>
                  <a:schemeClr val="tx1"/>
                </a:solidFill>
              </a:rPr>
              <a:t> and health </a:t>
            </a:r>
            <a:r>
              <a:rPr lang="en-US" dirty="0" smtClean="0">
                <a:solidFill>
                  <a:schemeClr val="tx1"/>
                </a:solidFill>
              </a:rPr>
              <a:t>effects;</a:t>
            </a:r>
            <a:endParaRPr lang="en-IE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Ronan </a:t>
            </a:r>
            <a:r>
              <a:rPr lang="en-US" dirty="0">
                <a:solidFill>
                  <a:schemeClr val="tx1"/>
                </a:solidFill>
              </a:rPr>
              <a:t>Lyons (TCD) V</a:t>
            </a:r>
            <a:r>
              <a:rPr lang="en-US" dirty="0" smtClean="0">
                <a:solidFill>
                  <a:schemeClr val="tx1"/>
                </a:solidFill>
              </a:rPr>
              <a:t>alue </a:t>
            </a:r>
            <a:r>
              <a:rPr lang="en-US" dirty="0">
                <a:solidFill>
                  <a:schemeClr val="tx1"/>
                </a:solidFill>
              </a:rPr>
              <a:t>of green spaces in </a:t>
            </a:r>
            <a:r>
              <a:rPr lang="en-US" dirty="0" smtClean="0">
                <a:solidFill>
                  <a:schemeClr val="tx1"/>
                </a:solidFill>
              </a:rPr>
              <a:t>Ireland;</a:t>
            </a:r>
            <a:endParaRPr lang="en-IE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Tom </a:t>
            </a:r>
            <a:r>
              <a:rPr lang="en-US" dirty="0">
                <a:solidFill>
                  <a:schemeClr val="tx1"/>
                </a:solidFill>
              </a:rPr>
              <a:t>Gillespie (NUIG) </a:t>
            </a:r>
            <a:r>
              <a:rPr lang="en-US" dirty="0" smtClean="0">
                <a:solidFill>
                  <a:schemeClr val="tx1"/>
                </a:solidFill>
              </a:rPr>
              <a:t>Value </a:t>
            </a:r>
            <a:r>
              <a:rPr lang="en-US" dirty="0">
                <a:solidFill>
                  <a:schemeClr val="tx1"/>
                </a:solidFill>
              </a:rPr>
              <a:t>of coastal views/proximity in </a:t>
            </a:r>
            <a:r>
              <a:rPr lang="en-US" dirty="0" smtClean="0">
                <a:solidFill>
                  <a:schemeClr val="tx1"/>
                </a:solidFill>
              </a:rPr>
              <a:t>Ireland; and</a:t>
            </a:r>
            <a:endParaRPr lang="en-IE" dirty="0">
              <a:solidFill>
                <a:schemeClr val="tx1"/>
              </a:solidFill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Seán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Lyons (ESRI) R</a:t>
            </a:r>
            <a:r>
              <a:rPr lang="en-US" dirty="0" smtClean="0">
                <a:solidFill>
                  <a:schemeClr val="tx1"/>
                </a:solidFill>
              </a:rPr>
              <a:t>elationship between </a:t>
            </a:r>
            <a:r>
              <a:rPr lang="en-US" dirty="0">
                <a:solidFill>
                  <a:schemeClr val="tx1"/>
                </a:solidFill>
              </a:rPr>
              <a:t>rents and commuting </a:t>
            </a:r>
            <a:r>
              <a:rPr lang="en-US" dirty="0" smtClean="0">
                <a:solidFill>
                  <a:schemeClr val="tx1"/>
                </a:solidFill>
              </a:rPr>
              <a:t>distance.</a:t>
            </a:r>
          </a:p>
          <a:p>
            <a:pPr lvl="1"/>
            <a:endParaRPr lang="en-IE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Multi-disciplinary collaborative evidence based policy and implementation is key!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OPR statutory functions includes greater public awareness of planning – education – research.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Start of conversations today – where next? who should be listening next? </a:t>
            </a:r>
            <a:endParaRPr lang="en-IE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75"/>
            <a:ext cx="3952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609600"/>
            <a:ext cx="6366349" cy="1320800"/>
          </a:xfrm>
        </p:spPr>
        <p:txBody>
          <a:bodyPr>
            <a:normAutofit/>
          </a:bodyPr>
          <a:lstStyle/>
          <a:p>
            <a:r>
              <a:rPr lang="en-IE" sz="7200" b="1" dirty="0" smtClean="0">
                <a:solidFill>
                  <a:schemeClr val="tx1"/>
                </a:solidFill>
              </a:rPr>
              <a:t>About OPR</a:t>
            </a:r>
            <a:endParaRPr lang="en-IE" sz="72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3" y="2023706"/>
            <a:ext cx="10095770" cy="388077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Independent Statutory Office established April 2019 – 3 key functions: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Assessment of statutory plans against strategic legislative and policy requirements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Qualitative assessment of systems and procedures of planning authorities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Promoting better knowledge/awareness/skillsets/research into future planning issues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Over 20 statutory plans assessed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200+ contacts from public re PA performance (most not within OPR remit)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Regional training seminars established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Year 1 objectives on staffing, premises and internal process near complete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Research/Education/Training activities program nearing </a:t>
            </a:r>
            <a:r>
              <a:rPr lang="en-US" dirty="0" err="1" smtClean="0">
                <a:solidFill>
                  <a:schemeClr val="tx1"/>
                </a:solidFill>
              </a:rPr>
              <a:t>finalisation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875" y="65731"/>
            <a:ext cx="1927256" cy="1748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80" y="1873057"/>
            <a:ext cx="1861304" cy="1488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3875" y="3401479"/>
            <a:ext cx="1885276" cy="1885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855" y="5338563"/>
            <a:ext cx="1904928" cy="1466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281"/>
            <a:ext cx="3952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556364"/>
            <a:ext cx="8596668" cy="3403600"/>
          </a:xfrm>
        </p:spPr>
        <p:txBody>
          <a:bodyPr>
            <a:normAutofit/>
          </a:bodyPr>
          <a:lstStyle/>
          <a:p>
            <a:pPr algn="ctr"/>
            <a:r>
              <a:rPr lang="en-IE" sz="4800" dirty="0" smtClean="0"/>
              <a:t>Thank You</a:t>
            </a:r>
            <a:endParaRPr lang="en-IE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39" y="204787"/>
            <a:ext cx="3952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D2O9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47" y="1814820"/>
            <a:ext cx="6988338" cy="456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483960"/>
            <a:ext cx="8085640" cy="1320800"/>
          </a:xfrm>
        </p:spPr>
        <p:txBody>
          <a:bodyPr>
            <a:normAutofit fontScale="90000"/>
          </a:bodyPr>
          <a:lstStyle/>
          <a:p>
            <a:r>
              <a:rPr lang="en-IE" sz="5400" b="1" dirty="0" smtClean="0">
                <a:solidFill>
                  <a:schemeClr val="tx1"/>
                </a:solidFill>
              </a:rPr>
              <a:t>People - Place - Planning</a:t>
            </a:r>
            <a:endParaRPr lang="en-IE" sz="5400" b="1" dirty="0">
              <a:solidFill>
                <a:schemeClr val="tx1"/>
              </a:solidFill>
            </a:endParaRPr>
          </a:p>
        </p:txBody>
      </p:sp>
      <p:pic>
        <p:nvPicPr>
          <p:cNvPr id="5" name="305646FB-98A0-4C38-B921-97D102FFFA0C" descr="305646FB-98A0-4C38-B921-97D102FFFA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1" y="1790038"/>
            <a:ext cx="3261255" cy="176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49" y="139302"/>
            <a:ext cx="3284777" cy="15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3" y="2160589"/>
            <a:ext cx="10253425" cy="3880773"/>
          </a:xfrm>
        </p:spPr>
        <p:txBody>
          <a:bodyPr>
            <a:normAutofit/>
          </a:bodyPr>
          <a:lstStyle/>
          <a:p>
            <a:pPr lvl="0"/>
            <a:r>
              <a:rPr lang="en-IE" dirty="0" smtClean="0">
                <a:solidFill>
                  <a:schemeClr val="tx1"/>
                </a:solidFill>
              </a:rPr>
              <a:t>Growing </a:t>
            </a:r>
            <a:r>
              <a:rPr lang="en-IE" dirty="0">
                <a:solidFill>
                  <a:schemeClr val="tx1"/>
                </a:solidFill>
              </a:rPr>
              <a:t>awareness </a:t>
            </a:r>
            <a:r>
              <a:rPr lang="en-IE" dirty="0" smtClean="0">
                <a:solidFill>
                  <a:schemeClr val="tx1"/>
                </a:solidFill>
              </a:rPr>
              <a:t>of spatial/physical layout </a:t>
            </a:r>
            <a:r>
              <a:rPr lang="en-IE" dirty="0">
                <a:solidFill>
                  <a:schemeClr val="tx1"/>
                </a:solidFill>
              </a:rPr>
              <a:t>effects on our health and wellbeing.</a:t>
            </a:r>
          </a:p>
          <a:p>
            <a:pPr lvl="0"/>
            <a:r>
              <a:rPr lang="en-IE" dirty="0">
                <a:solidFill>
                  <a:schemeClr val="tx1"/>
                </a:solidFill>
              </a:rPr>
              <a:t>NPF/NDP </a:t>
            </a:r>
            <a:r>
              <a:rPr lang="en-IE" dirty="0" smtClean="0">
                <a:solidFill>
                  <a:schemeClr val="tx1"/>
                </a:solidFill>
              </a:rPr>
              <a:t>signal </a:t>
            </a:r>
            <a:r>
              <a:rPr lang="en-IE" dirty="0">
                <a:solidFill>
                  <a:schemeClr val="tx1"/>
                </a:solidFill>
              </a:rPr>
              <a:t>move away from “business-as-usual” urban sprawl. </a:t>
            </a:r>
          </a:p>
          <a:p>
            <a:pPr lvl="0"/>
            <a:r>
              <a:rPr lang="en-IE" dirty="0">
                <a:solidFill>
                  <a:schemeClr val="tx1"/>
                </a:solidFill>
              </a:rPr>
              <a:t>P</a:t>
            </a:r>
            <a:r>
              <a:rPr lang="en-IE" dirty="0" smtClean="0">
                <a:solidFill>
                  <a:schemeClr val="tx1"/>
                </a:solidFill>
              </a:rPr>
              <a:t>lanning </a:t>
            </a:r>
            <a:r>
              <a:rPr lang="en-IE" dirty="0">
                <a:solidFill>
                  <a:schemeClr val="tx1"/>
                </a:solidFill>
              </a:rPr>
              <a:t>at local level </a:t>
            </a:r>
            <a:r>
              <a:rPr lang="en-IE" dirty="0" smtClean="0">
                <a:solidFill>
                  <a:schemeClr val="tx1"/>
                </a:solidFill>
              </a:rPr>
              <a:t>must be more </a:t>
            </a:r>
            <a:r>
              <a:rPr lang="en-IE" dirty="0">
                <a:solidFill>
                  <a:schemeClr val="tx1"/>
                </a:solidFill>
              </a:rPr>
              <a:t>aware </a:t>
            </a:r>
            <a:r>
              <a:rPr lang="en-IE" dirty="0" smtClean="0">
                <a:solidFill>
                  <a:schemeClr val="tx1"/>
                </a:solidFill>
              </a:rPr>
              <a:t>of </a:t>
            </a:r>
            <a:r>
              <a:rPr lang="en-IE" dirty="0">
                <a:solidFill>
                  <a:schemeClr val="tx1"/>
                </a:solidFill>
              </a:rPr>
              <a:t>addressing inequalities in quality of places from a health and wellbeing perspective. </a:t>
            </a:r>
          </a:p>
          <a:p>
            <a:pPr lvl="0"/>
            <a:r>
              <a:rPr lang="en-IE" dirty="0">
                <a:solidFill>
                  <a:schemeClr val="tx1"/>
                </a:solidFill>
              </a:rPr>
              <a:t>P</a:t>
            </a:r>
            <a:r>
              <a:rPr lang="en-IE" dirty="0" smtClean="0">
                <a:solidFill>
                  <a:schemeClr val="tx1"/>
                </a:solidFill>
              </a:rPr>
              <a:t>opularity </a:t>
            </a:r>
            <a:r>
              <a:rPr lang="en-IE" dirty="0">
                <a:solidFill>
                  <a:schemeClr val="tx1"/>
                </a:solidFill>
              </a:rPr>
              <a:t>of TV programmes like “Operation Transformation” signal societal </a:t>
            </a:r>
            <a:r>
              <a:rPr lang="en-IE" dirty="0" smtClean="0">
                <a:solidFill>
                  <a:schemeClr val="tx1"/>
                </a:solidFill>
              </a:rPr>
              <a:t>wish </a:t>
            </a:r>
            <a:r>
              <a:rPr lang="en-IE" dirty="0">
                <a:solidFill>
                  <a:schemeClr val="tx1"/>
                </a:solidFill>
              </a:rPr>
              <a:t>for healthier </a:t>
            </a:r>
            <a:r>
              <a:rPr lang="en-IE" dirty="0" smtClean="0">
                <a:solidFill>
                  <a:schemeClr val="tx1"/>
                </a:solidFill>
              </a:rPr>
              <a:t>living – BUT: driving to the gym?</a:t>
            </a:r>
            <a:endParaRPr lang="en-IE" dirty="0">
              <a:solidFill>
                <a:schemeClr val="tx1"/>
              </a:solidFill>
            </a:endParaRPr>
          </a:p>
          <a:p>
            <a:pPr lvl="0"/>
            <a:r>
              <a:rPr lang="en-IE" dirty="0" smtClean="0">
                <a:solidFill>
                  <a:schemeClr val="tx1"/>
                </a:solidFill>
              </a:rPr>
              <a:t>People want to live </a:t>
            </a:r>
            <a:r>
              <a:rPr lang="en-IE" dirty="0">
                <a:solidFill>
                  <a:schemeClr val="tx1"/>
                </a:solidFill>
              </a:rPr>
              <a:t>closer to physical amenities, employment, cultural and heritage </a:t>
            </a:r>
            <a:r>
              <a:rPr lang="en-IE" dirty="0" smtClean="0">
                <a:solidFill>
                  <a:schemeClr val="tx1"/>
                </a:solidFill>
              </a:rPr>
              <a:t>attractions</a:t>
            </a:r>
            <a:r>
              <a:rPr lang="en-IE" dirty="0">
                <a:solidFill>
                  <a:schemeClr val="tx1"/>
                </a:solidFill>
              </a:rPr>
              <a:t> </a:t>
            </a:r>
            <a:r>
              <a:rPr lang="en-IE" dirty="0" smtClean="0">
                <a:solidFill>
                  <a:schemeClr val="tx1"/>
                </a:solidFill>
              </a:rPr>
              <a:t>- </a:t>
            </a:r>
            <a:r>
              <a:rPr lang="en-IE" dirty="0">
                <a:solidFill>
                  <a:schemeClr val="tx1"/>
                </a:solidFill>
              </a:rPr>
              <a:t>avoiding long car-based commutes -</a:t>
            </a:r>
            <a:r>
              <a:rPr lang="en-IE" dirty="0" smtClean="0">
                <a:solidFill>
                  <a:schemeClr val="tx1"/>
                </a:solidFill>
              </a:rPr>
              <a:t> </a:t>
            </a:r>
            <a:r>
              <a:rPr lang="en-IE" dirty="0">
                <a:solidFill>
                  <a:schemeClr val="tx1"/>
                </a:solidFill>
              </a:rPr>
              <a:t>more time for families</a:t>
            </a:r>
            <a:r>
              <a:rPr lang="en-IE" dirty="0" smtClean="0">
                <a:solidFill>
                  <a:schemeClr val="tx1"/>
                </a:solidFill>
              </a:rPr>
              <a:t>.</a:t>
            </a:r>
            <a:endParaRPr lang="en-IE" dirty="0">
              <a:solidFill>
                <a:schemeClr val="tx1"/>
              </a:solidFill>
            </a:endParaRPr>
          </a:p>
          <a:p>
            <a:pPr lvl="0"/>
            <a:r>
              <a:rPr lang="en-IE" dirty="0">
                <a:solidFill>
                  <a:schemeClr val="tx1"/>
                </a:solidFill>
              </a:rPr>
              <a:t>Higher densities – lower greenhouse gases (30</a:t>
            </a:r>
            <a:r>
              <a:rPr lang="en-IE" dirty="0" smtClean="0">
                <a:solidFill>
                  <a:schemeClr val="tx1"/>
                </a:solidFill>
              </a:rPr>
              <a:t>%+ less??) </a:t>
            </a:r>
            <a:r>
              <a:rPr lang="en-IE" dirty="0">
                <a:solidFill>
                  <a:schemeClr val="tx1"/>
                </a:solidFill>
              </a:rPr>
              <a:t>from transport, </a:t>
            </a:r>
            <a:r>
              <a:rPr lang="en-IE" dirty="0" smtClean="0">
                <a:solidFill>
                  <a:schemeClr val="tx1"/>
                </a:solidFill>
              </a:rPr>
              <a:t>heating – BUT!</a:t>
            </a:r>
            <a:endParaRPr lang="en-IE" dirty="0">
              <a:solidFill>
                <a:schemeClr val="tx1"/>
              </a:solidFill>
            </a:endParaRPr>
          </a:p>
          <a:p>
            <a:pPr lvl="0"/>
            <a:r>
              <a:rPr lang="en-IE" dirty="0">
                <a:solidFill>
                  <a:schemeClr val="tx1"/>
                </a:solidFill>
              </a:rPr>
              <a:t>C</a:t>
            </a:r>
            <a:r>
              <a:rPr lang="en-IE" dirty="0" smtClean="0">
                <a:solidFill>
                  <a:schemeClr val="tx1"/>
                </a:solidFill>
              </a:rPr>
              <a:t>ommunities </a:t>
            </a:r>
            <a:r>
              <a:rPr lang="en-IE" dirty="0">
                <a:solidFill>
                  <a:schemeClr val="tx1"/>
                </a:solidFill>
              </a:rPr>
              <a:t>need to be at the centre of design </a:t>
            </a:r>
            <a:r>
              <a:rPr lang="en-IE" dirty="0" smtClean="0">
                <a:solidFill>
                  <a:schemeClr val="tx1"/>
                </a:solidFill>
              </a:rPr>
              <a:t>– ensuring enhanced social interaction, integrating </a:t>
            </a:r>
            <a:r>
              <a:rPr lang="en-IE" dirty="0">
                <a:solidFill>
                  <a:schemeClr val="tx1"/>
                </a:solidFill>
              </a:rPr>
              <a:t>security and safety considerations (Commission on Future of Policing)</a:t>
            </a:r>
          </a:p>
          <a:p>
            <a:endParaRPr lang="en-I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483960"/>
            <a:ext cx="8085640" cy="1320800"/>
          </a:xfrm>
        </p:spPr>
        <p:txBody>
          <a:bodyPr>
            <a:normAutofit/>
          </a:bodyPr>
          <a:lstStyle/>
          <a:p>
            <a:r>
              <a:rPr lang="en-IE" sz="5400" b="1" dirty="0" smtClean="0">
                <a:solidFill>
                  <a:schemeClr val="tx1"/>
                </a:solidFill>
              </a:rPr>
              <a:t>Broadening Planning</a:t>
            </a:r>
            <a:endParaRPr lang="en-IE" sz="5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4" y="106249"/>
            <a:ext cx="3952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0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609600"/>
            <a:ext cx="5357457" cy="1320800"/>
          </a:xfrm>
        </p:spPr>
        <p:txBody>
          <a:bodyPr>
            <a:normAutofit/>
          </a:bodyPr>
          <a:lstStyle/>
          <a:p>
            <a:r>
              <a:rPr lang="en-IE" sz="7200" b="1" dirty="0" smtClean="0">
                <a:solidFill>
                  <a:schemeClr val="tx1"/>
                </a:solidFill>
              </a:rPr>
              <a:t>Déjà vu?</a:t>
            </a:r>
            <a:endParaRPr lang="en-IE" sz="72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3" y="2023706"/>
            <a:ext cx="11297474" cy="3880773"/>
          </a:xfrm>
        </p:spPr>
        <p:txBody>
          <a:bodyPr>
            <a:noAutofit/>
          </a:bodyPr>
          <a:lstStyle/>
          <a:p>
            <a:r>
              <a:rPr lang="en-IE" sz="2400" dirty="0" smtClean="0">
                <a:solidFill>
                  <a:schemeClr val="tx1"/>
                </a:solidFill>
              </a:rPr>
              <a:t>Origins of planning: health/environment/social crises…</a:t>
            </a:r>
          </a:p>
          <a:p>
            <a:r>
              <a:rPr lang="en-IE" sz="2400" dirty="0" err="1" smtClean="0">
                <a:solidFill>
                  <a:schemeClr val="tx1"/>
                </a:solidFill>
              </a:rPr>
              <a:t>Frederich</a:t>
            </a:r>
            <a:r>
              <a:rPr lang="en-IE" sz="2400" dirty="0" smtClean="0">
                <a:solidFill>
                  <a:schemeClr val="tx1"/>
                </a:solidFill>
              </a:rPr>
              <a:t> Engels (1844) “The Condition of the Working Classes in England”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Benjamin Ward Richardson (1876) “Hygeia – City of Health”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Parks Movement (late19thC)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Ebenezer Howard (1902) “Garden Cities of Tomorrow”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Patrick Geddes (1904) “Eco-system based Urban Planning and Social Surveys”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Le Corbusier (1920’s) “Social Engineering”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1" y="5627072"/>
            <a:ext cx="1721346" cy="91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31" y="5627072"/>
            <a:ext cx="1707094" cy="91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15" y="5627072"/>
            <a:ext cx="2157074" cy="9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41" y="5628762"/>
            <a:ext cx="1212145" cy="90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6" y="100628"/>
            <a:ext cx="3952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4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609600"/>
            <a:ext cx="7379307" cy="1320800"/>
          </a:xfrm>
        </p:spPr>
        <p:txBody>
          <a:bodyPr>
            <a:noAutofit/>
          </a:bodyPr>
          <a:lstStyle/>
          <a:p>
            <a:r>
              <a:rPr lang="en-IE" sz="5400" b="1" dirty="0" smtClean="0">
                <a:solidFill>
                  <a:schemeClr val="tx1"/>
                </a:solidFill>
              </a:rPr>
              <a:t>Moving On…</a:t>
            </a:r>
            <a:endParaRPr lang="en-IE" sz="54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3" y="2160589"/>
            <a:ext cx="11297474" cy="3880773"/>
          </a:xfrm>
        </p:spPr>
        <p:txBody>
          <a:bodyPr>
            <a:noAutofit/>
          </a:bodyPr>
          <a:lstStyle/>
          <a:p>
            <a:r>
              <a:rPr lang="en-IE" sz="2400" dirty="0">
                <a:solidFill>
                  <a:prstClr val="black"/>
                </a:solidFill>
              </a:rPr>
              <a:t>Rigid zoning - reactive development management – </a:t>
            </a:r>
            <a:r>
              <a:rPr lang="en-IE" sz="2400" dirty="0" smtClean="0">
                <a:solidFill>
                  <a:prstClr val="black"/>
                </a:solidFill>
              </a:rPr>
              <a:t>scarcity of resources for plan-led development prevalent until relatively recent times.</a:t>
            </a:r>
            <a:endParaRPr lang="en-IE" sz="2400" dirty="0" smtClean="0">
              <a:solidFill>
                <a:schemeClr val="tx1"/>
              </a:solidFill>
            </a:endParaRPr>
          </a:p>
          <a:p>
            <a:r>
              <a:rPr lang="en-IE" sz="2400" dirty="0" smtClean="0">
                <a:solidFill>
                  <a:schemeClr val="tx1"/>
                </a:solidFill>
              </a:rPr>
              <a:t>Led to more development driven planning, which creates:</a:t>
            </a:r>
            <a:endParaRPr lang="en-IE" sz="2400" dirty="0">
              <a:solidFill>
                <a:schemeClr val="tx1"/>
              </a:solidFill>
            </a:endParaRPr>
          </a:p>
          <a:p>
            <a:pPr lvl="1"/>
            <a:r>
              <a:rPr lang="en-IE" sz="2200" dirty="0">
                <a:solidFill>
                  <a:schemeClr val="tx1"/>
                </a:solidFill>
              </a:rPr>
              <a:t>(Roads) infrastructure led extensive development?</a:t>
            </a:r>
          </a:p>
          <a:p>
            <a:pPr lvl="1"/>
            <a:r>
              <a:rPr lang="en-IE" sz="2200" dirty="0">
                <a:solidFill>
                  <a:schemeClr val="tx1"/>
                </a:solidFill>
              </a:rPr>
              <a:t>Unhealthy/de-socialised environments?</a:t>
            </a:r>
          </a:p>
          <a:p>
            <a:pPr lvl="1"/>
            <a:r>
              <a:rPr lang="en-IE" sz="2200" dirty="0">
                <a:solidFill>
                  <a:schemeClr val="tx1"/>
                </a:solidFill>
              </a:rPr>
              <a:t>Erosion of ecosystems and green infrastructure</a:t>
            </a:r>
          </a:p>
          <a:p>
            <a:r>
              <a:rPr lang="en-IE" sz="2400" dirty="0">
                <a:solidFill>
                  <a:schemeClr val="tx1"/>
                </a:solidFill>
              </a:rPr>
              <a:t>BUT!</a:t>
            </a:r>
          </a:p>
          <a:p>
            <a:r>
              <a:rPr lang="en-IE" sz="2400" dirty="0">
                <a:solidFill>
                  <a:schemeClr val="tx1"/>
                </a:solidFill>
              </a:rPr>
              <a:t>People are seeking change – </a:t>
            </a:r>
            <a:r>
              <a:rPr lang="en-IE" sz="2400" dirty="0" smtClean="0">
                <a:solidFill>
                  <a:schemeClr val="tx1"/>
                </a:solidFill>
              </a:rPr>
              <a:t>(evidence </a:t>
            </a:r>
            <a:r>
              <a:rPr lang="en-IE" sz="2400" dirty="0">
                <a:solidFill>
                  <a:schemeClr val="tx1"/>
                </a:solidFill>
              </a:rPr>
              <a:t>will drive </a:t>
            </a:r>
            <a:r>
              <a:rPr lang="en-IE" sz="2400" dirty="0" smtClean="0">
                <a:solidFill>
                  <a:schemeClr val="tx1"/>
                </a:solidFill>
              </a:rPr>
              <a:t>further change)…</a:t>
            </a:r>
            <a:endParaRPr lang="en-IE" sz="2400" dirty="0" smtClean="0">
              <a:solidFill>
                <a:prstClr val="black"/>
              </a:solidFill>
            </a:endParaRPr>
          </a:p>
          <a:p>
            <a:pPr lvl="0">
              <a:buClr>
                <a:srgbClr val="5FCBEF"/>
              </a:buClr>
            </a:pPr>
            <a:r>
              <a:rPr lang="en-IE" sz="2400" dirty="0" smtClean="0">
                <a:solidFill>
                  <a:prstClr val="black"/>
                </a:solidFill>
              </a:rPr>
              <a:t>Move is on from “numbers based planning” to “place making/management”</a:t>
            </a:r>
            <a:endParaRPr lang="en-IE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3" y="53975"/>
            <a:ext cx="3826403" cy="18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" y="2102748"/>
            <a:ext cx="3656875" cy="2054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9" y="1352203"/>
            <a:ext cx="3845376" cy="216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35" y="3080396"/>
            <a:ext cx="3586480" cy="1089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39" y="4151759"/>
            <a:ext cx="3129280" cy="12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6" y="1988840"/>
            <a:ext cx="3606959" cy="18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3" y="3789040"/>
            <a:ext cx="3129280" cy="124968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20" y="4155186"/>
            <a:ext cx="3901019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821862" y="342900"/>
            <a:ext cx="7516063" cy="885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tIns="45719" rIns="22860" bIns="45719">
            <a:normAutofit fontScale="52500" lnSpcReduction="20000"/>
          </a:bodyPr>
          <a:lstStyle>
            <a:lvl1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0" algn="l" defTabSz="82550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-342" baseline="0">
                <a:ln>
                  <a:noFill/>
                </a:ln>
                <a:solidFill>
                  <a:srgbClr val="004E46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>
              <a:spcBef>
                <a:spcPct val="20000"/>
              </a:spcBef>
              <a:defRPr/>
            </a:pPr>
            <a:r>
              <a:rPr lang="en-US" sz="4800" dirty="0"/>
              <a:t/>
            </a:r>
            <a:br>
              <a:rPr lang="en-US" sz="4800" dirty="0"/>
            </a:br>
            <a:r>
              <a:rPr lang="en-US" sz="10650" b="1" dirty="0">
                <a:solidFill>
                  <a:schemeClr val="tx1"/>
                </a:solidFill>
                <a:latin typeface="Trebuchet MS" panose="020B0603020202020204" pitchFamily="34" charset="0"/>
              </a:rPr>
              <a:t>Past Focus For Planning?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55" y="140031"/>
            <a:ext cx="3553086" cy="16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8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31794" cy="5257800"/>
          </a:xfrm>
        </p:spPr>
        <p:txBody>
          <a:bodyPr>
            <a:normAutofit fontScale="92500"/>
          </a:bodyPr>
          <a:lstStyle/>
          <a:p>
            <a:r>
              <a:rPr lang="en-IE" sz="3000" dirty="0" smtClean="0">
                <a:solidFill>
                  <a:schemeClr val="tx1"/>
                </a:solidFill>
              </a:rPr>
              <a:t>Local Area Planning:100ha </a:t>
            </a:r>
            <a:r>
              <a:rPr lang="en-IE" sz="3000" dirty="0">
                <a:solidFill>
                  <a:schemeClr val="tx1"/>
                </a:solidFill>
              </a:rPr>
              <a:t>zoned residential 2004</a:t>
            </a:r>
          </a:p>
          <a:p>
            <a:endParaRPr lang="en-IE" sz="3000" dirty="0">
              <a:solidFill>
                <a:schemeClr val="tx1"/>
              </a:solidFill>
            </a:endParaRPr>
          </a:p>
          <a:p>
            <a:r>
              <a:rPr lang="en-IE" sz="3000" dirty="0">
                <a:solidFill>
                  <a:schemeClr val="tx1"/>
                </a:solidFill>
              </a:rPr>
              <a:t>2,000 homes +5,000 people?</a:t>
            </a:r>
          </a:p>
          <a:p>
            <a:endParaRPr lang="en-IE" sz="3000" dirty="0">
              <a:solidFill>
                <a:schemeClr val="tx1"/>
              </a:solidFill>
            </a:endParaRPr>
          </a:p>
          <a:p>
            <a:r>
              <a:rPr lang="en-IE" sz="3000" dirty="0">
                <a:solidFill>
                  <a:schemeClr val="tx1"/>
                </a:solidFill>
              </a:rPr>
              <a:t>Population in 2006: </a:t>
            </a:r>
            <a:r>
              <a:rPr lang="en-IE" sz="3000" b="1" dirty="0">
                <a:solidFill>
                  <a:schemeClr val="tx1"/>
                </a:solidFill>
              </a:rPr>
              <a:t>590</a:t>
            </a:r>
            <a:r>
              <a:rPr lang="en-IE" sz="3000" dirty="0">
                <a:solidFill>
                  <a:schemeClr val="tx1"/>
                </a:solidFill>
              </a:rPr>
              <a:t> Population in 2016: </a:t>
            </a:r>
            <a:r>
              <a:rPr lang="en-IE" sz="3000" b="1" dirty="0">
                <a:solidFill>
                  <a:schemeClr val="tx1"/>
                </a:solidFill>
              </a:rPr>
              <a:t>565</a:t>
            </a:r>
            <a:endParaRPr lang="en-IE" sz="3000" dirty="0">
              <a:solidFill>
                <a:schemeClr val="tx1"/>
              </a:solidFill>
            </a:endParaRPr>
          </a:p>
          <a:p>
            <a:endParaRPr lang="en-IE" sz="3000" dirty="0">
              <a:solidFill>
                <a:schemeClr val="tx1"/>
              </a:solidFill>
            </a:endParaRPr>
          </a:p>
          <a:p>
            <a:r>
              <a:rPr lang="en-IE" sz="3000" dirty="0">
                <a:solidFill>
                  <a:schemeClr val="tx1"/>
                </a:solidFill>
              </a:rPr>
              <a:t>Replicated many times over…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93" y="1600200"/>
            <a:ext cx="6037788" cy="320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1" y="4802589"/>
            <a:ext cx="2238305" cy="167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6" y="4743159"/>
            <a:ext cx="3088063" cy="173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3916544" y="609600"/>
            <a:ext cx="7379307" cy="1320800"/>
          </a:xfrm>
        </p:spPr>
        <p:txBody>
          <a:bodyPr>
            <a:noAutofit/>
          </a:bodyPr>
          <a:lstStyle/>
          <a:p>
            <a:r>
              <a:rPr lang="en-IE" sz="5400" b="1" dirty="0" smtClean="0">
                <a:solidFill>
                  <a:schemeClr val="tx1"/>
                </a:solidFill>
              </a:rPr>
              <a:t>Losing Our Way…</a:t>
            </a:r>
            <a:endParaRPr lang="en-IE" sz="5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81" y="53976"/>
            <a:ext cx="3353580" cy="1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5186" r="8633"/>
          <a:stretch/>
        </p:blipFill>
        <p:spPr bwMode="auto">
          <a:xfrm>
            <a:off x="685034" y="2075202"/>
            <a:ext cx="5194873" cy="37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04" y="2075203"/>
            <a:ext cx="5241847" cy="379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916544" y="609600"/>
            <a:ext cx="7379307" cy="1320800"/>
          </a:xfrm>
        </p:spPr>
        <p:txBody>
          <a:bodyPr>
            <a:noAutofit/>
          </a:bodyPr>
          <a:lstStyle/>
          <a:p>
            <a:r>
              <a:rPr lang="en-IE" sz="5400" b="1" dirty="0" smtClean="0">
                <a:solidFill>
                  <a:schemeClr val="tx1"/>
                </a:solidFill>
              </a:rPr>
              <a:t>Living/Working Apart</a:t>
            </a:r>
            <a:endParaRPr lang="en-IE" sz="5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07" y="53976"/>
            <a:ext cx="3563729" cy="169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6544" y="483960"/>
            <a:ext cx="5357457" cy="1320800"/>
          </a:xfrm>
        </p:spPr>
        <p:txBody>
          <a:bodyPr>
            <a:normAutofit fontScale="90000"/>
          </a:bodyPr>
          <a:lstStyle/>
          <a:p>
            <a:r>
              <a:rPr lang="en-IE" sz="7200" b="1" dirty="0" smtClean="0">
                <a:solidFill>
                  <a:schemeClr val="tx1"/>
                </a:solidFill>
              </a:rPr>
              <a:t>Challenges…</a:t>
            </a:r>
            <a:endParaRPr lang="en-IE" sz="72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2053" r="2929" b="4062"/>
          <a:stretch/>
        </p:blipFill>
        <p:spPr bwMode="auto">
          <a:xfrm>
            <a:off x="5507342" y="1708950"/>
            <a:ext cx="4097348" cy="2234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2031" r="2334" b="2792"/>
          <a:stretch/>
        </p:blipFill>
        <p:spPr bwMode="auto">
          <a:xfrm>
            <a:off x="4934894" y="3867005"/>
            <a:ext cx="4339107" cy="2988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42" y="1848817"/>
            <a:ext cx="4380582" cy="47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" y="3391347"/>
            <a:ext cx="5559151" cy="86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2" y="5735526"/>
            <a:ext cx="4909995" cy="94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4" y="2470967"/>
            <a:ext cx="3888451" cy="8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94" y="4341636"/>
            <a:ext cx="2721710" cy="11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41" y="104227"/>
            <a:ext cx="3586335" cy="17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1521</TotalTime>
  <Words>621</Words>
  <Application>Microsoft Office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Lato Black</vt:lpstr>
      <vt:lpstr>Trebuchet MS</vt:lpstr>
      <vt:lpstr>Wingdings 3</vt:lpstr>
      <vt:lpstr>Facet</vt:lpstr>
      <vt:lpstr>People – Places - Planning</vt:lpstr>
      <vt:lpstr>People - Place - Planning</vt:lpstr>
      <vt:lpstr>Broadening Planning</vt:lpstr>
      <vt:lpstr>Déjà vu?</vt:lpstr>
      <vt:lpstr>Moving On…</vt:lpstr>
      <vt:lpstr>PowerPoint Presentation</vt:lpstr>
      <vt:lpstr>Losing Our Way…</vt:lpstr>
      <vt:lpstr>Living/Working Apart</vt:lpstr>
      <vt:lpstr>Challenges…</vt:lpstr>
      <vt:lpstr>Trends</vt:lpstr>
      <vt:lpstr>Change…</vt:lpstr>
      <vt:lpstr>Focus Post NPF…</vt:lpstr>
      <vt:lpstr>About Today</vt:lpstr>
      <vt:lpstr>About OPR</vt:lpstr>
      <vt:lpstr>Thank You</vt:lpstr>
    </vt:vector>
  </TitlesOfParts>
  <Company>Housing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Kilroy</dc:creator>
  <cp:lastModifiedBy>Valerie Halpin</cp:lastModifiedBy>
  <cp:revision>93</cp:revision>
  <dcterms:created xsi:type="dcterms:W3CDTF">2019-04-02T15:43:27Z</dcterms:created>
  <dcterms:modified xsi:type="dcterms:W3CDTF">2020-01-16T16:43:13Z</dcterms:modified>
</cp:coreProperties>
</file>